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02" y="-4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453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0636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4693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991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616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2491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7868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3597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9190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7390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3187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0701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4966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3520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751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89807" y="9275774"/>
            <a:ext cx="19431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5.jpg"/><Relationship Id="rId4" Type="http://schemas.openxmlformats.org/officeDocument/2006/relationships/image" Target="../media/image34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g"/><Relationship Id="rId3" Type="http://schemas.openxmlformats.org/officeDocument/2006/relationships/image" Target="../media/image36.jpg"/><Relationship Id="rId7" Type="http://schemas.openxmlformats.org/officeDocument/2006/relationships/image" Target="../media/image4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9.jpg"/><Relationship Id="rId5" Type="http://schemas.openxmlformats.org/officeDocument/2006/relationships/image" Target="../media/image38.jpg"/><Relationship Id="rId10" Type="http://schemas.openxmlformats.org/officeDocument/2006/relationships/image" Target="../media/image43.jpg"/><Relationship Id="rId4" Type="http://schemas.openxmlformats.org/officeDocument/2006/relationships/image" Target="../media/image37.jpg"/><Relationship Id="rId9" Type="http://schemas.openxmlformats.org/officeDocument/2006/relationships/image" Target="../media/image42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jpg"/><Relationship Id="rId13" Type="http://schemas.openxmlformats.org/officeDocument/2006/relationships/image" Target="../media/image52.jpg"/><Relationship Id="rId3" Type="http://schemas.openxmlformats.org/officeDocument/2006/relationships/image" Target="../media/image44.jpg"/><Relationship Id="rId7" Type="http://schemas.openxmlformats.org/officeDocument/2006/relationships/image" Target="../media/image31.png"/><Relationship Id="rId12" Type="http://schemas.openxmlformats.org/officeDocument/2006/relationships/image" Target="../media/image51.jp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png"/><Relationship Id="rId11" Type="http://schemas.openxmlformats.org/officeDocument/2006/relationships/image" Target="../media/image50.png"/><Relationship Id="rId5" Type="http://schemas.openxmlformats.org/officeDocument/2006/relationships/image" Target="../media/image46.jpg"/><Relationship Id="rId15" Type="http://schemas.openxmlformats.org/officeDocument/2006/relationships/image" Target="../media/image54.jpg"/><Relationship Id="rId10" Type="http://schemas.openxmlformats.org/officeDocument/2006/relationships/image" Target="../media/image49.png"/><Relationship Id="rId4" Type="http://schemas.openxmlformats.org/officeDocument/2006/relationships/image" Target="../media/image45.jpg"/><Relationship Id="rId9" Type="http://schemas.openxmlformats.org/officeDocument/2006/relationships/image" Target="../media/image48.jpg"/><Relationship Id="rId14" Type="http://schemas.openxmlformats.org/officeDocument/2006/relationships/image" Target="../media/image5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jpg"/><Relationship Id="rId5" Type="http://schemas.openxmlformats.org/officeDocument/2006/relationships/image" Target="../media/image58.jpg"/><Relationship Id="rId4" Type="http://schemas.openxmlformats.org/officeDocument/2006/relationships/image" Target="../media/image5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jpg"/><Relationship Id="rId5" Type="http://schemas.openxmlformats.org/officeDocument/2006/relationships/image" Target="../media/image18.png"/><Relationship Id="rId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g"/><Relationship Id="rId3" Type="http://schemas.openxmlformats.org/officeDocument/2006/relationships/image" Target="../media/image22.png"/><Relationship Id="rId7" Type="http://schemas.openxmlformats.org/officeDocument/2006/relationships/image" Target="../media/image2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Relationship Id="rId9" Type="http://schemas.openxmlformats.org/officeDocument/2006/relationships/image" Target="../media/image2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58800" y="943348"/>
            <a:ext cx="6604000" cy="374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400"/>
              </a:lnSpc>
            </a:pPr>
            <a:r>
              <a:rPr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Plane</a:t>
            </a:r>
            <a:r>
              <a:rPr sz="2400" b="1" spc="-1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Wave </a:t>
            </a:r>
            <a:r>
              <a:rPr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</a:t>
            </a:r>
            <a:r>
              <a:rPr sz="2400" b="1" spc="-1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r</a:t>
            </a:r>
            <a:r>
              <a:rPr sz="2400" b="1" spc="-1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</a:t>
            </a:r>
            <a:r>
              <a:rPr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</a:t>
            </a:r>
            <a:r>
              <a:rPr sz="2400" b="1" spc="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</a:t>
            </a:r>
            <a:r>
              <a:rPr sz="2400" b="1" spc="-1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g</a:t>
            </a:r>
            <a:r>
              <a:rPr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ati</a:t>
            </a:r>
            <a:r>
              <a:rPr sz="2400" b="1" spc="-1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</a:t>
            </a:r>
            <a:r>
              <a:rPr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:</a:t>
            </a:r>
            <a:r>
              <a:rPr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Dielectric</a:t>
            </a:r>
            <a:r>
              <a:rPr sz="2400" b="1" spc="-2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Me</a:t>
            </a:r>
            <a:r>
              <a:rPr sz="24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</a:t>
            </a:r>
            <a:r>
              <a:rPr sz="2400" b="1" spc="-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um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16" name="TextBox 15"/>
          <p:cNvSpPr txBox="1"/>
          <p:nvPr/>
        </p:nvSpPr>
        <p:spPr>
          <a:xfrm>
            <a:off x="698500" y="1422688"/>
            <a:ext cx="6324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How a dielectric medium affects the propagation of an electromagnetic plane wave.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To determine the relative dielectric constant of an unknown material by using the a parallel wave experiment 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Determine the propagation constant, phase constant, and attenuation constant of a dielectric material.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Calculate the phase velocity of an electromagnetic wave in a dielectric medium.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Calculate the skin depth of a dielectric material.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917751"/>
            <a:ext cx="5693410" cy="406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0100"/>
              </a:lnSpc>
            </a:pP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 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im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ompon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of the squ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re root. </a:t>
            </a:r>
            <a:r>
              <a:rPr sz="1200" dirty="0" smtClean="0">
                <a:latin typeface="Times New Roman"/>
                <a:cs typeface="Times New Roman"/>
              </a:rPr>
              <a:t>This </a:t>
            </a:r>
            <a:r>
              <a:rPr sz="1200" dirty="0">
                <a:latin typeface="Times New Roman"/>
                <a:cs typeface="Times New Roman"/>
              </a:rPr>
              <a:t>de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ivation 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k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s,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it 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sults in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two 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tions: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33450" y="3130423"/>
            <a:ext cx="4808855" cy="1377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85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Exa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ple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20.1: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mi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4748198"/>
            <a:ext cx="6260796" cy="1026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4455" algn="just">
              <a:lnSpc>
                <a:spcPct val="110000"/>
              </a:lnSpc>
            </a:pPr>
            <a:r>
              <a:rPr sz="1200" dirty="0">
                <a:latin typeface="Times New Roman"/>
                <a:cs typeface="Times New Roman"/>
              </a:rPr>
              <a:t>Obvious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 these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use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pr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dirty="0">
                <a:latin typeface="Times New Roman"/>
                <a:cs typeface="Times New Roman"/>
              </a:rPr>
              <a:t>, but th</a:t>
            </a:r>
            <a:r>
              <a:rPr sz="1200" spc="1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re 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ssential wh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we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re wo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king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is 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ith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p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domin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2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insulator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nor </a:t>
            </a:r>
            <a:r>
              <a:rPr sz="1200" spc="-5" dirty="0">
                <a:latin typeface="Times New Roman"/>
                <a:cs typeface="Times New Roman"/>
              </a:rPr>
              <a:t>p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domi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1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ondu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tor.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ca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lso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o one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step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lcu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 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loci</a:t>
            </a:r>
            <a:r>
              <a:rPr sz="1200" spc="3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this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ial.  Since</a:t>
            </a:r>
          </a:p>
          <a:p>
            <a:pPr marL="12700" marR="193675" algn="just">
              <a:lnSpc>
                <a:spcPct val="110800"/>
              </a:lnSpc>
              <a:spcBef>
                <a:spcPts val="85"/>
              </a:spcBef>
            </a:pPr>
            <a:r>
              <a:rPr sz="1200" dirty="0">
                <a:latin typeface="Symbol"/>
                <a:cs typeface="Symbol"/>
              </a:rPr>
              <a:t>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f</a:t>
            </a:r>
            <a:r>
              <a:rPr sz="1200" spc="-1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lling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ole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 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n Equ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lang="en-US" sz="1200" dirty="0" smtClean="0">
                <a:latin typeface="Times New Roman"/>
                <a:cs typeface="Times New Roman"/>
              </a:rPr>
              <a:t>(9)</a:t>
            </a:r>
            <a:r>
              <a:rPr sz="1200" dirty="0" smtClean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 to det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rmine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loci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just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dirty="0" smtClean="0">
                <a:latin typeface="Times New Roman"/>
                <a:cs typeface="Times New Roman"/>
              </a:rPr>
              <a:t>e</a:t>
            </a:r>
            <a:r>
              <a:rPr lang="en-US" sz="1200" dirty="0" smtClean="0">
                <a:latin typeface="Times New Roman"/>
                <a:cs typeface="Times New Roman"/>
              </a:rPr>
              <a:t> </a:t>
            </a:r>
            <a:r>
              <a:rPr sz="1200" dirty="0" smtClean="0">
                <a:latin typeface="Times New Roman"/>
                <a:cs typeface="Times New Roman"/>
              </a:rPr>
              <a:t>us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dirty="0" smtClean="0">
                <a:latin typeface="Times New Roman"/>
                <a:cs typeface="Times New Roman"/>
              </a:rPr>
              <a:t>d </a:t>
            </a:r>
            <a:r>
              <a:rPr sz="1200" dirty="0">
                <a:latin typeface="Times New Roman"/>
                <a:cs typeface="Times New Roman"/>
              </a:rPr>
              <a:t>k in Equ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lang="en-US" sz="1200" dirty="0" smtClean="0">
                <a:latin typeface="Times New Roman"/>
                <a:cs typeface="Times New Roman"/>
              </a:rPr>
              <a:t>(7)</a:t>
            </a:r>
            <a:r>
              <a:rPr sz="1200" dirty="0" smtClean="0">
                <a:latin typeface="Times New Roman"/>
                <a:cs typeface="Times New Roman"/>
              </a:rPr>
              <a:t>: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7784641"/>
            <a:ext cx="5841365" cy="14219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0200"/>
              </a:lnSpc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most int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bout this 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sult is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</a:t>
            </a:r>
            <a:r>
              <a:rPr sz="1200" spc="-5" dirty="0">
                <a:latin typeface="Times New Roman"/>
                <a:cs typeface="Times New Roman"/>
              </a:rPr>
              <a:t>fe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spc="1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will tr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 at dif</a:t>
            </a:r>
            <a:r>
              <a:rPr sz="1200" spc="-5" dirty="0">
                <a:latin typeface="Times New Roman"/>
                <a:cs typeface="Times New Roman"/>
              </a:rPr>
              <a:t>fe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lociti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s. </a:t>
            </a:r>
            <a:r>
              <a:rPr sz="1200" dirty="0" smtClean="0">
                <a:latin typeface="Times New Roman"/>
                <a:cs typeface="Times New Roman"/>
              </a:rPr>
              <a:t>This </a:t>
            </a:r>
            <a:r>
              <a:rPr sz="1200" dirty="0">
                <a:latin typeface="Times New Roman"/>
                <a:cs typeface="Times New Roman"/>
              </a:rPr>
              <a:t>me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ns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if 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5" dirty="0">
                <a:latin typeface="Times New Roman"/>
                <a:cs typeface="Times New Roman"/>
              </a:rPr>
              <a:t>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2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f di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f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q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y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omponents, such 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q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 then it will 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ome distort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it tr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ls down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n 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rti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ula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, 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orners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ll 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round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of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if 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</a:t>
            </a:r>
            <a:r>
              <a:rPr sz="1200" spc="-10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is distorted 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h, it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 si</a:t>
            </a:r>
            <a:r>
              <a:rPr sz="1200" spc="-10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tr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nsmission to f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l. </a:t>
            </a:r>
            <a:r>
              <a:rPr sz="1200" spc="5" dirty="0" smtClean="0">
                <a:latin typeface="Times New Roman"/>
                <a:cs typeface="Times New Roman"/>
              </a:rPr>
              <a:t>S</a:t>
            </a:r>
            <a:r>
              <a:rPr sz="1200" dirty="0" smtClean="0">
                <a:latin typeface="Times New Roman"/>
                <a:cs typeface="Times New Roman"/>
              </a:rPr>
              <a:t>ince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t is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mul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 it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tiv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2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ace</a:t>
            </a:r>
            <a:r>
              <a:rPr sz="1200" dirty="0">
                <a:latin typeface="Times New Roman"/>
                <a:cs typeface="Times New Roman"/>
              </a:rPr>
              <a:t>s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limit on the len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th 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nsmission ov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los</a:t>
            </a:r>
            <a:r>
              <a:rPr sz="1200" spc="25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medium and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ds to the n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5" dirty="0">
                <a:latin typeface="Times New Roman"/>
                <a:cs typeface="Times New Roman"/>
              </a:rPr>
              <a:t>cc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sional 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s.</a:t>
            </a:r>
          </a:p>
        </p:txBody>
      </p:sp>
      <p:sp>
        <p:nvSpPr>
          <p:cNvPr id="9" name="object 9"/>
          <p:cNvSpPr/>
          <p:nvPr/>
        </p:nvSpPr>
        <p:spPr>
          <a:xfrm>
            <a:off x="914400" y="4097654"/>
            <a:ext cx="255269" cy="2552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3450" y="1480692"/>
            <a:ext cx="4789043" cy="14408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23925" y="1471167"/>
            <a:ext cx="4808220" cy="1459865"/>
          </a:xfrm>
          <a:custGeom>
            <a:avLst/>
            <a:gdLst/>
            <a:ahLst/>
            <a:cxnLst/>
            <a:rect l="l" t="t" r="r" b="b"/>
            <a:pathLst>
              <a:path w="4808220" h="1459864">
                <a:moveTo>
                  <a:pt x="0" y="1459865"/>
                </a:moveTo>
                <a:lnTo>
                  <a:pt x="4808093" y="1459865"/>
                </a:lnTo>
                <a:lnTo>
                  <a:pt x="4808093" y="0"/>
                </a:lnTo>
                <a:lnTo>
                  <a:pt x="0" y="0"/>
                </a:lnTo>
                <a:lnTo>
                  <a:pt x="0" y="145986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3450" y="3130423"/>
            <a:ext cx="4808474" cy="13773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23925" y="3120898"/>
            <a:ext cx="4827905" cy="1396365"/>
          </a:xfrm>
          <a:custGeom>
            <a:avLst/>
            <a:gdLst/>
            <a:ahLst/>
            <a:cxnLst/>
            <a:rect l="l" t="t" r="r" b="b"/>
            <a:pathLst>
              <a:path w="4827905" h="1396364">
                <a:moveTo>
                  <a:pt x="0" y="1396364"/>
                </a:moveTo>
                <a:lnTo>
                  <a:pt x="4827524" y="1396364"/>
                </a:lnTo>
                <a:lnTo>
                  <a:pt x="4827524" y="0"/>
                </a:lnTo>
                <a:lnTo>
                  <a:pt x="0" y="0"/>
                </a:lnTo>
                <a:lnTo>
                  <a:pt x="0" y="139636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33450" y="5966967"/>
            <a:ext cx="4838700" cy="15714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23925" y="5957442"/>
            <a:ext cx="4857750" cy="1590675"/>
          </a:xfrm>
          <a:custGeom>
            <a:avLst/>
            <a:gdLst/>
            <a:ahLst/>
            <a:cxnLst/>
            <a:rect l="l" t="t" r="r" b="b"/>
            <a:pathLst>
              <a:path w="4857750" h="1590675">
                <a:moveTo>
                  <a:pt x="0" y="1590547"/>
                </a:moveTo>
                <a:lnTo>
                  <a:pt x="4857750" y="1590547"/>
                </a:lnTo>
                <a:lnTo>
                  <a:pt x="4857750" y="0"/>
                </a:lnTo>
                <a:lnTo>
                  <a:pt x="0" y="0"/>
                </a:lnTo>
                <a:lnTo>
                  <a:pt x="0" y="1590547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802507" y="9275774"/>
            <a:ext cx="1689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075381" y="1980479"/>
            <a:ext cx="794988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(10)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075380" y="3559796"/>
            <a:ext cx="806331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(11)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965919" y="6337583"/>
            <a:ext cx="806331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(12)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917751"/>
            <a:ext cx="5968365" cy="25653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4780" algn="just">
              <a:lnSpc>
                <a:spcPct val="110100"/>
              </a:lnSpc>
            </a:pP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rm 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simil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 an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sis of 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ld in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los</a:t>
            </a:r>
            <a:r>
              <a:rPr sz="1200" spc="15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diel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tric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medium, we</a:t>
            </a:r>
            <a:r>
              <a:rPr sz="1200" spc="-5" dirty="0">
                <a:latin typeface="Times New Roman"/>
                <a:cs typeface="Times New Roman"/>
              </a:rPr>
              <a:t> ca</a:t>
            </a:r>
            <a:r>
              <a:rPr sz="1200" dirty="0">
                <a:latin typeface="Times New Roman"/>
                <a:cs typeface="Times New Roman"/>
              </a:rPr>
              <a:t>n then 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 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sult to c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lcul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ristic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t</a:t>
            </a:r>
            <a:r>
              <a:rPr sz="1200" spc="5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medium. 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 the imp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 be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ompl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: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 marR="20320" indent="-12700">
              <a:lnSpc>
                <a:spcPct val="110200"/>
              </a:lnSpc>
            </a:pPr>
            <a:endParaRPr lang="en-US" sz="1550" dirty="0">
              <a:latin typeface="Times New Roman"/>
              <a:cs typeface="Times New Roman"/>
            </a:endParaRPr>
          </a:p>
          <a:p>
            <a:pPr marL="12700" marR="20320" indent="-12700">
              <a:lnSpc>
                <a:spcPct val="110200"/>
              </a:lnSpc>
            </a:pPr>
            <a:endParaRPr lang="en-US" sz="1550" b="1" dirty="0">
              <a:latin typeface="Times New Roman"/>
              <a:cs typeface="Times New Roman"/>
            </a:endParaRPr>
          </a:p>
          <a:p>
            <a:pPr marL="12700" marR="20320" indent="-12700" algn="just">
              <a:lnSpc>
                <a:spcPct val="110200"/>
              </a:lnSpc>
            </a:pPr>
            <a:r>
              <a:rPr sz="1200" b="1" dirty="0" smtClean="0">
                <a:latin typeface="Times New Roman"/>
                <a:cs typeface="Times New Roman"/>
              </a:rPr>
              <a:t>Exa</a:t>
            </a:r>
            <a:r>
              <a:rPr sz="1200" b="1" spc="-20" dirty="0" smtClean="0">
                <a:latin typeface="Times New Roman"/>
                <a:cs typeface="Times New Roman"/>
              </a:rPr>
              <a:t>m</a:t>
            </a:r>
            <a:r>
              <a:rPr sz="1200" b="1" dirty="0" smtClean="0">
                <a:latin typeface="Times New Roman"/>
                <a:cs typeface="Times New Roman"/>
              </a:rPr>
              <a:t>ple</a:t>
            </a:r>
            <a:r>
              <a:rPr sz="1200" b="1" spc="-5" dirty="0" smtClean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20.5: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dirty="0" smtClean="0">
                <a:latin typeface="Times New Roman"/>
                <a:cs typeface="Times New Roman"/>
              </a:rPr>
              <a:t>2</a:t>
            </a:r>
            <a:r>
              <a:rPr sz="1200" spc="5" dirty="0" smtClean="0">
                <a:latin typeface="Times New Roman"/>
                <a:cs typeface="Times New Roman"/>
              </a:rPr>
              <a:t>0</a:t>
            </a:r>
            <a:r>
              <a:rPr lang="en-US" sz="1200" spc="5" dirty="0" smtClean="0">
                <a:latin typeface="Times New Roman"/>
                <a:cs typeface="Times New Roman"/>
              </a:rPr>
              <a:t> </a:t>
            </a:r>
            <a:r>
              <a:rPr sz="1200" dirty="0" smtClean="0">
                <a:latin typeface="Times New Roman"/>
                <a:cs typeface="Times New Roman"/>
              </a:rPr>
              <a:t>V/m </a:t>
            </a:r>
            <a:r>
              <a:rPr sz="1200" dirty="0">
                <a:latin typeface="Times New Roman"/>
                <a:cs typeface="Times New Roman"/>
              </a:rPr>
              <a:t>pl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whose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</a:t>
            </a:r>
            <a:r>
              <a:rPr sz="1200" dirty="0" smtClean="0">
                <a:latin typeface="Times New Roman"/>
                <a:cs typeface="Times New Roman"/>
              </a:rPr>
              <a:t>900</a:t>
            </a:r>
            <a:r>
              <a:rPr lang="en-US" sz="1200" dirty="0" smtClean="0">
                <a:latin typeface="Times New Roman"/>
                <a:cs typeface="Times New Roman"/>
              </a:rPr>
              <a:t> </a:t>
            </a:r>
            <a:r>
              <a:rPr sz="1200" dirty="0" smtClean="0">
                <a:latin typeface="Times New Roman"/>
                <a:cs typeface="Times New Roman"/>
              </a:rPr>
              <a:t>MHz </a:t>
            </a:r>
            <a:r>
              <a:rPr sz="1200" dirty="0">
                <a:latin typeface="Times New Roman"/>
                <a:cs typeface="Times New Roman"/>
              </a:rPr>
              <a:t>pro</a:t>
            </a:r>
            <a:r>
              <a:rPr sz="1200" spc="-5" dirty="0">
                <a:latin typeface="Times New Roman"/>
                <a:cs typeface="Times New Roman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tes in the positive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z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tion.  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tric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ld is pol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riz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in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x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ir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tion.  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diel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tric mat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has a 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lative </a:t>
            </a:r>
            <a:r>
              <a:rPr sz="1200" spc="5" dirty="0">
                <a:latin typeface="Times New Roman"/>
                <a:cs typeface="Times New Roman"/>
              </a:rPr>
              <a:t>pe</a:t>
            </a:r>
            <a:r>
              <a:rPr sz="1200" dirty="0">
                <a:latin typeface="Times New Roman"/>
                <a:cs typeface="Times New Roman"/>
              </a:rPr>
              <a:t>rmittivi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1</a:t>
            </a:r>
            <a:r>
              <a:rPr sz="1200" spc="-5" dirty="0">
                <a:latin typeface="Times New Roman"/>
                <a:cs typeface="Times New Roman"/>
              </a:rPr>
              <a:t>0</a:t>
            </a:r>
            <a:r>
              <a:rPr sz="1200" dirty="0">
                <a:latin typeface="Times New Roman"/>
                <a:cs typeface="Times New Roman"/>
              </a:rPr>
              <a:t>, is no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spc="5" dirty="0">
                <a:latin typeface="Times New Roman"/>
                <a:cs typeface="Times New Roman"/>
              </a:rPr>
              <a:t>fe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om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a</a:t>
            </a:r>
            <a:r>
              <a:rPr sz="1200" spc="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ondu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tivi</a:t>
            </a:r>
            <a:r>
              <a:rPr sz="1200" spc="1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 S/m.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is the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ull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pr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ssi</a:t>
            </a:r>
            <a:r>
              <a:rPr sz="1200" spc="-1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 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tric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 d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s inside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diel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tri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? 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a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ph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loci</a:t>
            </a:r>
            <a:r>
              <a:rPr sz="1200" spc="2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istic imped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t</a:t>
            </a:r>
            <a:r>
              <a:rPr sz="1200" spc="5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this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3292" y="5898486"/>
            <a:ext cx="541130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Pl</a:t>
            </a:r>
            <a:r>
              <a:rPr sz="16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ne</a:t>
            </a:r>
            <a:r>
              <a:rPr sz="16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16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W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</a:t>
            </a:r>
            <a:r>
              <a:rPr sz="1600" b="1" spc="-2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v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e Propaga</a:t>
            </a:r>
            <a:r>
              <a:rPr sz="1600" b="1" spc="-2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ion in</a:t>
            </a:r>
            <a:r>
              <a:rPr sz="1600" b="1" spc="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Insu</a:t>
            </a:r>
            <a:r>
              <a:rPr sz="1600" b="1" spc="-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l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at</a:t>
            </a:r>
            <a:r>
              <a:rPr sz="16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rs</a:t>
            </a:r>
            <a:r>
              <a:rPr sz="1600" b="1" spc="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and</a:t>
            </a:r>
            <a:r>
              <a:rPr sz="1600" b="1" spc="-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</a:t>
            </a:r>
            <a:r>
              <a:rPr sz="16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nduct</a:t>
            </a:r>
            <a:r>
              <a:rPr sz="16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rs</a:t>
            </a:r>
            <a:endParaRPr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359320"/>
            <a:ext cx="5968365" cy="22884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6355" algn="just">
              <a:lnSpc>
                <a:spcPct val="112100"/>
              </a:lnSpc>
            </a:pP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5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 if Equ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tions </a:t>
            </a:r>
            <a:r>
              <a:rPr lang="en-US" sz="1200" dirty="0" smtClean="0">
                <a:latin typeface="Times New Roman"/>
                <a:cs typeface="Times New Roman"/>
              </a:rPr>
              <a:t>(9) to (15)</a:t>
            </a:r>
            <a:r>
              <a:rPr sz="1200" dirty="0" smtClean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re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ppli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ble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all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ials, 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ld be 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ble to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onsid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the two 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tr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me 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onfi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m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dirty="0">
                <a:latin typeface="Times New Roman"/>
                <a:cs typeface="Times New Roman"/>
              </a:rPr>
              <a:t>q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tions 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down to 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ntiti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20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n f</a:t>
            </a:r>
            <a:r>
              <a:rPr sz="1200" spc="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 those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s.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 fi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st consider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1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g</a:t>
            </a:r>
            <a:r>
              <a:rPr sz="1200" dirty="0">
                <a:latin typeface="Times New Roman"/>
                <a:cs typeface="Times New Roman"/>
              </a:rPr>
              <a:t>ood insulato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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→0.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dirty="0" smtClean="0">
                <a:latin typeface="Times New Roman"/>
                <a:cs typeface="Times New Roman"/>
              </a:rPr>
              <a:t>h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tions 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 stu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the 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me s</a:t>
            </a:r>
            <a:r>
              <a:rPr sz="1200" spc="5" dirty="0">
                <a:latin typeface="Times New Roman"/>
                <a:cs typeface="Times New Roman"/>
              </a:rPr>
              <a:t>q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root t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rm,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hich 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dirty="0">
                <a:latin typeface="Times New Roman"/>
                <a:cs typeface="Times New Roman"/>
              </a:rPr>
              <a:t>s to one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this limit:</a:t>
            </a: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aseline="4629" dirty="0">
                <a:latin typeface="Times New Roman"/>
                <a:cs typeface="Times New Roman"/>
              </a:rPr>
              <a:t>App</a:t>
            </a:r>
            <a:r>
              <a:rPr sz="1800" spc="15" baseline="4629" dirty="0">
                <a:latin typeface="Times New Roman"/>
                <a:cs typeface="Times New Roman"/>
              </a:rPr>
              <a:t>l</a:t>
            </a:r>
            <a:r>
              <a:rPr sz="1800" spc="-37" baseline="4629" dirty="0">
                <a:latin typeface="Times New Roman"/>
                <a:cs typeface="Times New Roman"/>
              </a:rPr>
              <a:t>y</a:t>
            </a:r>
            <a:r>
              <a:rPr sz="1800" baseline="4629" dirty="0">
                <a:latin typeface="Times New Roman"/>
                <a:cs typeface="Times New Roman"/>
              </a:rPr>
              <a:t>i</a:t>
            </a:r>
            <a:r>
              <a:rPr sz="1800" spc="15" baseline="4629" dirty="0">
                <a:latin typeface="Times New Roman"/>
                <a:cs typeface="Times New Roman"/>
              </a:rPr>
              <a:t>n</a:t>
            </a:r>
            <a:r>
              <a:rPr sz="1800" baseline="4629" dirty="0">
                <a:latin typeface="Times New Roman"/>
                <a:cs typeface="Times New Roman"/>
              </a:rPr>
              <a:t>g</a:t>
            </a:r>
            <a:r>
              <a:rPr sz="1800" spc="-22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this limit to the</a:t>
            </a:r>
            <a:r>
              <a:rPr sz="1800" spc="-22" baseline="4629" dirty="0">
                <a:latin typeface="Times New Roman"/>
                <a:cs typeface="Times New Roman"/>
              </a:rPr>
              <a:t> </a:t>
            </a: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1800" baseline="4629" dirty="0">
                <a:latin typeface="Times New Roman"/>
                <a:cs typeface="Times New Roman"/>
              </a:rPr>
              <a:t>qu</a:t>
            </a:r>
            <a:r>
              <a:rPr sz="1800" spc="-7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tions for</a:t>
            </a:r>
            <a:r>
              <a:rPr sz="1800" spc="22" baseline="4629" dirty="0">
                <a:latin typeface="Times New Roman"/>
                <a:cs typeface="Times New Roman"/>
              </a:rPr>
              <a:t> </a:t>
            </a:r>
            <a:r>
              <a:rPr sz="1800" spc="-22" baseline="4629" dirty="0">
                <a:latin typeface="Symbol"/>
                <a:cs typeface="Symbol"/>
              </a:rPr>
              <a:t></a:t>
            </a:r>
            <a:r>
              <a:rPr sz="1800" baseline="4629" dirty="0">
                <a:latin typeface="Times New Roman"/>
                <a:cs typeface="Times New Roman"/>
              </a:rPr>
              <a:t>, </a:t>
            </a:r>
            <a:r>
              <a:rPr sz="1800" spc="37" baseline="4629" dirty="0">
                <a:latin typeface="Symbol"/>
                <a:cs typeface="Symbol"/>
              </a:rPr>
              <a:t></a:t>
            </a:r>
            <a:r>
              <a:rPr sz="1800" baseline="4629" dirty="0">
                <a:latin typeface="Times New Roman"/>
                <a:cs typeface="Times New Roman"/>
              </a:rPr>
              <a:t>, v</a:t>
            </a:r>
            <a:r>
              <a:rPr sz="1200" spc="-22" baseline="3472" dirty="0">
                <a:latin typeface="Symbol"/>
                <a:cs typeface="Symbol"/>
              </a:rPr>
              <a:t></a:t>
            </a:r>
            <a:r>
              <a:rPr sz="1800" baseline="4629" dirty="0">
                <a:latin typeface="Times New Roman"/>
                <a:cs typeface="Times New Roman"/>
              </a:rPr>
              <a:t>, </a:t>
            </a:r>
            <a:r>
              <a:rPr sz="1800" spc="-7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nd </a:t>
            </a:r>
            <a:r>
              <a:rPr sz="1800" spc="-22" baseline="4629" dirty="0">
                <a:latin typeface="Times New Roman"/>
                <a:cs typeface="Times New Roman"/>
              </a:rPr>
              <a:t>Z</a:t>
            </a:r>
            <a:r>
              <a:rPr sz="800" dirty="0">
                <a:latin typeface="Times New Roman"/>
                <a:cs typeface="Times New Roman"/>
              </a:rPr>
              <a:t>c</a:t>
            </a:r>
            <a:r>
              <a:rPr sz="1800" baseline="4629" dirty="0">
                <a:latin typeface="Times New Roman"/>
                <a:cs typeface="Times New Roman"/>
              </a:rPr>
              <a:t>, we</a:t>
            </a:r>
            <a:r>
              <a:rPr sz="1800" spc="-15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obtain:</a:t>
            </a: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24100" y="1523491"/>
            <a:ext cx="3122676" cy="6902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62275" y="7258684"/>
            <a:ext cx="1841373" cy="663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21635" y="8264487"/>
            <a:ext cx="1928114" cy="5613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12" name="Oval 11"/>
          <p:cNvSpPr/>
          <p:nvPr/>
        </p:nvSpPr>
        <p:spPr>
          <a:xfrm>
            <a:off x="6062541" y="1678113"/>
            <a:ext cx="806331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(13)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029965" y="7391400"/>
            <a:ext cx="806331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(1)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29964" y="8299207"/>
            <a:ext cx="806331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(2)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05624" y="3791275"/>
            <a:ext cx="5968365" cy="41565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4910455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 marR="299720" algn="just">
              <a:lnSpc>
                <a:spcPct val="113700"/>
              </a:lnSpc>
            </a:pPr>
            <a:r>
              <a:rPr sz="1200" dirty="0">
                <a:latin typeface="Times New Roman"/>
                <a:cs typeface="Times New Roman"/>
              </a:rPr>
              <a:t>So, 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 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fo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ms of these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ns, in the limit of z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ro 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ondu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tan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du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 b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k to e</a:t>
            </a:r>
            <a:r>
              <a:rPr sz="1200" spc="5" dirty="0">
                <a:latin typeface="Times New Roman"/>
                <a:cs typeface="Times New Roman"/>
              </a:rPr>
              <a:t>x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tions 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5" dirty="0">
                <a:latin typeface="Times New Roman"/>
                <a:cs typeface="Times New Roman"/>
              </a:rPr>
              <a:t>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inal</a:t>
            </a:r>
            <a:r>
              <a:rPr sz="1200" spc="2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riv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for f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 smtClean="0">
                <a:latin typeface="Times New Roman"/>
                <a:cs typeface="Times New Roman"/>
              </a:rPr>
              <a:t>sp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dirty="0" smtClean="0">
                <a:latin typeface="Times New Roman"/>
                <a:cs typeface="Times New Roman"/>
              </a:rPr>
              <a:t>e.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dirty="0" smtClean="0">
                <a:latin typeface="Times New Roman"/>
                <a:cs typeface="Times New Roman"/>
              </a:rPr>
              <a:t>n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rti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ula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, th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 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o dissipation </a:t>
            </a:r>
            <a:r>
              <a:rPr sz="1200" spc="15" dirty="0">
                <a:latin typeface="Times New Roman"/>
                <a:cs typeface="Times New Roman"/>
              </a:rPr>
              <a:t>(</a:t>
            </a:r>
            <a:r>
              <a:rPr sz="1200" spc="-30" dirty="0">
                <a:latin typeface="Symbol"/>
                <a:cs typeface="Symbol"/>
              </a:rPr>
              <a:t>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dirty="0">
                <a:latin typeface="Times New Roman"/>
                <a:cs typeface="Times New Roman"/>
              </a:rPr>
              <a:t>0),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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du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dirty="0">
                <a:latin typeface="Times New Roman"/>
                <a:cs typeface="Times New Roman"/>
              </a:rPr>
              <a:t>s down to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number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k.</a:t>
            </a: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150495">
              <a:lnSpc>
                <a:spcPct val="110100"/>
              </a:lnSpc>
            </a:pP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n the limit of h</a:t>
            </a:r>
            <a:r>
              <a:rPr sz="1200" spc="5" dirty="0">
                <a:latin typeface="Times New Roman"/>
                <a:cs typeface="Times New Roman"/>
              </a:rPr>
              <a:t>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h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tivi</a:t>
            </a:r>
            <a:r>
              <a:rPr sz="1200" spc="15" dirty="0">
                <a:latin typeface="Times New Roman"/>
                <a:cs typeface="Times New Roman"/>
              </a:rPr>
              <a:t>t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 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 n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to 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ke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opposite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limit. 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 fi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st consider the squ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root t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rm:</a:t>
            </a: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 indent="4910455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1800" baseline="4629" dirty="0">
                <a:latin typeface="Times New Roman"/>
                <a:cs typeface="Times New Roman"/>
              </a:rPr>
              <a:t>On</a:t>
            </a:r>
            <a:r>
              <a:rPr sz="1800" spc="-15" baseline="4629" dirty="0">
                <a:latin typeface="Times New Roman"/>
                <a:cs typeface="Times New Roman"/>
              </a:rPr>
              <a:t>c</a:t>
            </a:r>
            <a:r>
              <a:rPr sz="1800" baseline="4629" dirty="0">
                <a:latin typeface="Times New Roman"/>
                <a:cs typeface="Times New Roman"/>
              </a:rPr>
              <a:t>e</a:t>
            </a:r>
            <a:r>
              <a:rPr sz="1800" spc="-7" baseline="4629" dirty="0">
                <a:latin typeface="Times New Roman"/>
                <a:cs typeface="Times New Roman"/>
              </a:rPr>
              <a:t> </a:t>
            </a:r>
            <a:r>
              <a:rPr sz="1800" spc="7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g</a:t>
            </a:r>
            <a:r>
              <a:rPr sz="1800" spc="-7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in </a:t>
            </a:r>
            <a:r>
              <a:rPr sz="1800" spc="-7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pp</a:t>
            </a:r>
            <a:r>
              <a:rPr sz="1800" spc="37" baseline="4629" dirty="0">
                <a:latin typeface="Times New Roman"/>
                <a:cs typeface="Times New Roman"/>
              </a:rPr>
              <a:t>l</a:t>
            </a:r>
            <a:r>
              <a:rPr sz="1800" spc="-37" baseline="4629" dirty="0">
                <a:latin typeface="Times New Roman"/>
                <a:cs typeface="Times New Roman"/>
              </a:rPr>
              <a:t>y</a:t>
            </a:r>
            <a:r>
              <a:rPr sz="1800" baseline="4629" dirty="0">
                <a:latin typeface="Times New Roman"/>
                <a:cs typeface="Times New Roman"/>
              </a:rPr>
              <a:t>i</a:t>
            </a:r>
            <a:r>
              <a:rPr sz="1800" spc="15" baseline="4629" dirty="0">
                <a:latin typeface="Times New Roman"/>
                <a:cs typeface="Times New Roman"/>
              </a:rPr>
              <a:t>n</a:t>
            </a:r>
            <a:r>
              <a:rPr sz="1800" baseline="4629" dirty="0">
                <a:latin typeface="Times New Roman"/>
                <a:cs typeface="Times New Roman"/>
              </a:rPr>
              <a:t>g</a:t>
            </a:r>
            <a:r>
              <a:rPr sz="1800" spc="-22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this limit to the </a:t>
            </a:r>
            <a:r>
              <a:rPr sz="1800" spc="-15" baseline="4629" dirty="0">
                <a:latin typeface="Times New Roman"/>
                <a:cs typeface="Times New Roman"/>
              </a:rPr>
              <a:t>e</a:t>
            </a:r>
            <a:r>
              <a:rPr sz="1800" baseline="4629" dirty="0">
                <a:latin typeface="Times New Roman"/>
                <a:cs typeface="Times New Roman"/>
              </a:rPr>
              <a:t>qu</a:t>
            </a:r>
            <a:r>
              <a:rPr sz="1800" spc="-7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tions for</a:t>
            </a:r>
            <a:r>
              <a:rPr sz="1800" spc="7" baseline="4629" dirty="0">
                <a:latin typeface="Times New Roman"/>
                <a:cs typeface="Times New Roman"/>
              </a:rPr>
              <a:t> </a:t>
            </a:r>
            <a:r>
              <a:rPr sz="1800" spc="-22" baseline="4629" dirty="0">
                <a:latin typeface="Symbol"/>
                <a:cs typeface="Symbol"/>
              </a:rPr>
              <a:t></a:t>
            </a:r>
            <a:r>
              <a:rPr sz="1800" baseline="4629" dirty="0">
                <a:latin typeface="Times New Roman"/>
                <a:cs typeface="Times New Roman"/>
              </a:rPr>
              <a:t>, </a:t>
            </a:r>
            <a:r>
              <a:rPr sz="1800" spc="37" baseline="4629" dirty="0">
                <a:latin typeface="Symbol"/>
                <a:cs typeface="Symbol"/>
              </a:rPr>
              <a:t></a:t>
            </a:r>
            <a:r>
              <a:rPr sz="1800" baseline="4629" dirty="0">
                <a:latin typeface="Times New Roman"/>
                <a:cs typeface="Times New Roman"/>
              </a:rPr>
              <a:t>, v</a:t>
            </a:r>
            <a:r>
              <a:rPr sz="1200" spc="-22" baseline="3472" dirty="0">
                <a:latin typeface="Symbol"/>
                <a:cs typeface="Symbol"/>
              </a:rPr>
              <a:t></a:t>
            </a:r>
            <a:r>
              <a:rPr sz="1800" baseline="4629" dirty="0">
                <a:latin typeface="Times New Roman"/>
                <a:cs typeface="Times New Roman"/>
              </a:rPr>
              <a:t>, </a:t>
            </a:r>
            <a:r>
              <a:rPr sz="1800" spc="-7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nd </a:t>
            </a:r>
            <a:r>
              <a:rPr sz="1800" spc="-22" baseline="4629" dirty="0">
                <a:latin typeface="Times New Roman"/>
                <a:cs typeface="Times New Roman"/>
              </a:rPr>
              <a:t>Z</a:t>
            </a:r>
            <a:r>
              <a:rPr sz="800" dirty="0">
                <a:latin typeface="Times New Roman"/>
                <a:cs typeface="Times New Roman"/>
              </a:rPr>
              <a:t>c</a:t>
            </a:r>
            <a:r>
              <a:rPr sz="1800" baseline="4629" dirty="0">
                <a:latin typeface="Times New Roman"/>
                <a:cs typeface="Times New Roman"/>
              </a:rPr>
              <a:t>, we</a:t>
            </a:r>
            <a:r>
              <a:rPr sz="1800" spc="-15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ob</a:t>
            </a:r>
            <a:r>
              <a:rPr sz="1800" spc="15" baseline="4629" dirty="0">
                <a:latin typeface="Times New Roman"/>
                <a:cs typeface="Times New Roman"/>
              </a:rPr>
              <a:t>t</a:t>
            </a:r>
            <a:r>
              <a:rPr sz="1800" spc="-7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in:</a:t>
            </a: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59685" y="1196339"/>
            <a:ext cx="2650743" cy="529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24226" y="1922017"/>
            <a:ext cx="2123694" cy="7423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48001" y="2765044"/>
            <a:ext cx="2674366" cy="71945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80004" y="3542525"/>
            <a:ext cx="2612390" cy="6285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00350" y="5498210"/>
            <a:ext cx="2171573" cy="7219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33726" y="6712584"/>
            <a:ext cx="2504567" cy="660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07564" y="7393647"/>
            <a:ext cx="2557144" cy="7053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52726" y="8112506"/>
            <a:ext cx="3265297" cy="66421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16" name="Oval 15"/>
          <p:cNvSpPr/>
          <p:nvPr/>
        </p:nvSpPr>
        <p:spPr>
          <a:xfrm>
            <a:off x="5867400" y="1231096"/>
            <a:ext cx="806331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(3)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867400" y="2113456"/>
            <a:ext cx="806331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(4)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840524" y="2867836"/>
            <a:ext cx="806331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(5)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40523" y="3733207"/>
            <a:ext cx="806331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(6)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867737" y="5624052"/>
            <a:ext cx="806331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(7)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872843" y="6934200"/>
            <a:ext cx="806331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(8)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845629" y="7566862"/>
            <a:ext cx="806331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(9)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840523" y="8244348"/>
            <a:ext cx="806331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(10)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320341"/>
            <a:ext cx="5969635" cy="35362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46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indent="4910455" algn="just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39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 marR="163195" algn="just">
              <a:lnSpc>
                <a:spcPct val="112500"/>
              </a:lnSpc>
            </a:pPr>
            <a:endParaRPr lang="en-US" sz="1200" dirty="0" smtClean="0">
              <a:latin typeface="Times New Roman"/>
              <a:cs typeface="Times New Roman"/>
            </a:endParaRPr>
          </a:p>
          <a:p>
            <a:pPr marL="12700" marR="163195" algn="just">
              <a:lnSpc>
                <a:spcPct val="112500"/>
              </a:lnSpc>
            </a:pPr>
            <a:r>
              <a:rPr sz="1200" dirty="0" smtClean="0">
                <a:latin typeface="Times New Roman"/>
                <a:cs typeface="Times New Roman"/>
              </a:rPr>
              <a:t>Th</a:t>
            </a:r>
            <a:r>
              <a:rPr sz="1200" spc="-10" dirty="0" smtClean="0">
                <a:latin typeface="Times New Roman"/>
                <a:cs typeface="Times New Roman"/>
              </a:rPr>
              <a:t>e</a:t>
            </a:r>
            <a:r>
              <a:rPr sz="1200" dirty="0" smtClean="0">
                <a:latin typeface="Times New Roman"/>
                <a:cs typeface="Times New Roman"/>
              </a:rPr>
              <a:t>se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re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s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those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in a 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ompl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2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</a:t>
            </a:r>
            <a:r>
              <a:rPr sz="1200" spc="5" dirty="0">
                <a:latin typeface="Times New Roman"/>
                <a:cs typeface="Times New Roman"/>
              </a:rPr>
              <a:t>fe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dirty="0" smtClean="0">
                <a:latin typeface="Times New Roman"/>
                <a:cs typeface="Times New Roman"/>
              </a:rPr>
              <a:t>nn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dirty="0" smtClean="0">
                <a:latin typeface="Times New Roman"/>
                <a:cs typeface="Times New Roman"/>
              </a:rPr>
              <a:t>r</a:t>
            </a:r>
            <a:r>
              <a:rPr lang="en-US" sz="1200" dirty="0" smtClean="0">
                <a:latin typeface="Times New Roman"/>
                <a:cs typeface="Times New Roman"/>
              </a:rPr>
              <a:t>.</a:t>
            </a:r>
            <a:r>
              <a:rPr sz="1200" dirty="0" smtClean="0">
                <a:latin typeface="Times New Roman"/>
                <a:cs typeface="Times New Roman"/>
              </a:rPr>
              <a:t>  </a:t>
            </a:r>
            <a:r>
              <a:rPr lang="en-US" sz="1200" dirty="0" smtClean="0">
                <a:latin typeface="Times New Roman"/>
                <a:cs typeface="Times New Roman"/>
              </a:rPr>
              <a:t>W</a:t>
            </a:r>
            <a:r>
              <a:rPr sz="1200" dirty="0" smtClean="0">
                <a:latin typeface="Times New Roman"/>
                <a:cs typeface="Times New Roman"/>
              </a:rPr>
              <a:t>e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lso de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ined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skin 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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inv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e of 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onst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nt. 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dirty="0" smtClean="0">
                <a:latin typeface="Times New Roman"/>
                <a:cs typeface="Times New Roman"/>
              </a:rPr>
              <a:t>t </a:t>
            </a:r>
            <a:r>
              <a:rPr sz="1200" dirty="0">
                <a:latin typeface="Times New Roman"/>
                <a:cs typeface="Times New Roman"/>
              </a:rPr>
              <a:t>provides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su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h</a:t>
            </a:r>
            <a:r>
              <a:rPr sz="1200" spc="-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w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 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 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tend into a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ondu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be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 si</a:t>
            </a:r>
            <a:r>
              <a:rPr sz="1200" spc="-10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nifi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1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s.</a:t>
            </a:r>
          </a:p>
          <a:p>
            <a:pPr algn="just">
              <a:lnSpc>
                <a:spcPct val="100000"/>
              </a:lnSpc>
              <a:spcBef>
                <a:spcPts val="18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 indent="4378960" algn="just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34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summ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riz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ll of th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sul</a:t>
            </a:r>
            <a:r>
              <a:rPr sz="1200" spc="1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s 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two limits:</a:t>
            </a:r>
          </a:p>
          <a:p>
            <a:pPr algn="just">
              <a:lnSpc>
                <a:spcPct val="100000"/>
              </a:lnSpc>
              <a:spcBef>
                <a:spcPts val="39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681355" algn="just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Table </a:t>
            </a:r>
            <a:r>
              <a:rPr sz="1200" b="1" dirty="0" smtClean="0">
                <a:latin typeface="Times New Roman"/>
                <a:cs typeface="Times New Roman"/>
              </a:rPr>
              <a:t>1 </a:t>
            </a:r>
            <a:r>
              <a:rPr sz="1200" b="1" dirty="0">
                <a:latin typeface="Times New Roman"/>
                <a:cs typeface="Times New Roman"/>
              </a:rPr>
              <a:t>S</a:t>
            </a:r>
            <a:r>
              <a:rPr sz="1200" b="1" spc="5" dirty="0">
                <a:latin typeface="Times New Roman"/>
                <a:cs typeface="Times New Roman"/>
              </a:rPr>
              <a:t>u</a:t>
            </a:r>
            <a:r>
              <a:rPr sz="1200" b="1" spc="-20" dirty="0">
                <a:latin typeface="Times New Roman"/>
                <a:cs typeface="Times New Roman"/>
              </a:rPr>
              <a:t>mm</a:t>
            </a:r>
            <a:r>
              <a:rPr sz="1200" b="1" spc="10" dirty="0">
                <a:latin typeface="Times New Roman"/>
                <a:cs typeface="Times New Roman"/>
              </a:rPr>
              <a:t>a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y of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Wave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P</a:t>
            </a:r>
            <a:r>
              <a:rPr sz="1200" b="1" spc="-10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opagation in</a:t>
            </a:r>
            <a:r>
              <a:rPr sz="1200" b="1" spc="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Non</a:t>
            </a:r>
            <a:r>
              <a:rPr sz="1200" b="1" spc="-5" dirty="0">
                <a:latin typeface="Times New Roman"/>
                <a:cs typeface="Times New Roman"/>
              </a:rPr>
              <a:t>-</a:t>
            </a:r>
            <a:r>
              <a:rPr sz="1200" b="1" dirty="0">
                <a:latin typeface="Times New Roman"/>
                <a:cs typeface="Times New Roman"/>
              </a:rPr>
              <a:t>Va</a:t>
            </a:r>
            <a:r>
              <a:rPr sz="1200" b="1" spc="-10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uum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Con</a:t>
            </a:r>
            <a:r>
              <a:rPr sz="1200" b="1" spc="5" dirty="0">
                <a:latin typeface="Times New Roman"/>
                <a:cs typeface="Times New Roman"/>
              </a:rPr>
              <a:t>d</a:t>
            </a:r>
            <a:r>
              <a:rPr sz="1200" b="1" dirty="0">
                <a:latin typeface="Times New Roman"/>
                <a:cs typeface="Times New Roman"/>
              </a:rPr>
              <a:t>itions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99054" y="1024889"/>
            <a:ext cx="2573273" cy="7092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19375" y="1731264"/>
            <a:ext cx="2527554" cy="6286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50539" y="3351631"/>
            <a:ext cx="671195" cy="6525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27337" y="5697725"/>
            <a:ext cx="1682047" cy="50520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67264" y="6242951"/>
            <a:ext cx="1797188" cy="51521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37593" y="6803197"/>
            <a:ext cx="1261535" cy="4952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92295" y="7348425"/>
            <a:ext cx="1747127" cy="52521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20868" y="6828208"/>
            <a:ext cx="435530" cy="46019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95960" y="7368431"/>
            <a:ext cx="285347" cy="4451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89971" y="5687721"/>
            <a:ext cx="976188" cy="49520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9971" y="6257958"/>
            <a:ext cx="976188" cy="50020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95098" y="6813201"/>
            <a:ext cx="765932" cy="4751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04867" y="7378438"/>
            <a:ext cx="1146395" cy="46019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90588" y="5682719"/>
            <a:ext cx="896091" cy="53021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90954" y="6337991"/>
            <a:ext cx="285347" cy="31012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58819" y="4816726"/>
          <a:ext cx="5872146" cy="30512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0633"/>
                <a:gridCol w="1687053"/>
                <a:gridCol w="1982413"/>
                <a:gridCol w="1682047"/>
              </a:tblGrid>
              <a:tr h="840348">
                <a:tc>
                  <a:txBody>
                    <a:bodyPr/>
                    <a:lstStyle/>
                    <a:p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1295">
                      <a:solidFill>
                        <a:srgbClr val="000000"/>
                      </a:solidFill>
                      <a:prstDash val="solid"/>
                    </a:lnL>
                    <a:lnR w="21294">
                      <a:solidFill>
                        <a:srgbClr val="000000"/>
                      </a:solidFill>
                      <a:prstDash val="solid"/>
                    </a:lnR>
                    <a:lnT w="21278">
                      <a:solidFill>
                        <a:srgbClr val="000000"/>
                      </a:solidFill>
                      <a:prstDash val="solid"/>
                    </a:lnT>
                    <a:lnB w="212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6084" marR="336550" indent="-145415">
                        <a:lnSpc>
                          <a:spcPct val="100000"/>
                        </a:lnSpc>
                      </a:pP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300" spc="1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300" spc="1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300" spc="-6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3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300" spc="-2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sz="2300" spc="1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300" spc="10" dirty="0">
                          <a:latin typeface="Symbol"/>
                          <a:cs typeface="Symbol"/>
                        </a:rPr>
                        <a:t>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sz="2300" spc="1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)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1294">
                      <a:solidFill>
                        <a:srgbClr val="000000"/>
                      </a:solidFill>
                      <a:prstDash val="solid"/>
                    </a:lnL>
                    <a:lnR w="21294">
                      <a:solidFill>
                        <a:srgbClr val="000000"/>
                      </a:solidFill>
                      <a:prstDash val="solid"/>
                    </a:lnR>
                    <a:lnT w="21278">
                      <a:solidFill>
                        <a:srgbClr val="000000"/>
                      </a:solidFill>
                      <a:prstDash val="solid"/>
                    </a:lnT>
                    <a:lnB w="212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</a:pP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3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300" spc="1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3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300" spc="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3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3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3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se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1294">
                      <a:solidFill>
                        <a:srgbClr val="000000"/>
                      </a:solidFill>
                      <a:prstDash val="solid"/>
                    </a:lnL>
                    <a:lnR w="21294">
                      <a:solidFill>
                        <a:srgbClr val="000000"/>
                      </a:solidFill>
                      <a:prstDash val="solid"/>
                    </a:lnR>
                    <a:lnT w="21278">
                      <a:solidFill>
                        <a:srgbClr val="000000"/>
                      </a:solidFill>
                      <a:prstDash val="solid"/>
                    </a:lnT>
                    <a:lnB w="212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115" marR="211454" indent="-215900">
                        <a:lnSpc>
                          <a:spcPct val="100000"/>
                        </a:lnSpc>
                      </a:pP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300" spc="-2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300" spc="15" dirty="0">
                          <a:latin typeface="Times New Roman"/>
                          <a:cs typeface="Times New Roman"/>
                        </a:rPr>
                        <a:t>ndu</a:t>
                      </a:r>
                      <a:r>
                        <a:rPr sz="23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300" spc="-2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sz="2300" spc="1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300" spc="15" dirty="0">
                          <a:latin typeface="Symbol"/>
                          <a:cs typeface="Symbol"/>
                        </a:rPr>
                        <a:t>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→∞)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1294">
                      <a:solidFill>
                        <a:srgbClr val="000000"/>
                      </a:solidFill>
                      <a:prstDash val="solid"/>
                    </a:lnL>
                    <a:lnR w="21294">
                      <a:solidFill>
                        <a:srgbClr val="000000"/>
                      </a:solidFill>
                      <a:prstDash val="solid"/>
                    </a:lnR>
                    <a:lnT w="21278">
                      <a:solidFill>
                        <a:srgbClr val="000000"/>
                      </a:solidFill>
                      <a:prstDash val="solid"/>
                    </a:lnT>
                    <a:lnB w="212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5230"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sz="2300" dirty="0">
                          <a:latin typeface="Symbol"/>
                          <a:cs typeface="Symbol"/>
                        </a:rPr>
                        <a:t></a:t>
                      </a:r>
                      <a:endParaRPr sz="23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1295">
                      <a:solidFill>
                        <a:srgbClr val="000000"/>
                      </a:solidFill>
                      <a:prstDash val="solid"/>
                    </a:lnL>
                    <a:lnR w="21294">
                      <a:solidFill>
                        <a:srgbClr val="000000"/>
                      </a:solidFill>
                      <a:prstDash val="solid"/>
                    </a:lnR>
                    <a:lnT w="21278">
                      <a:solidFill>
                        <a:srgbClr val="000000"/>
                      </a:solidFill>
                      <a:prstDash val="solid"/>
                    </a:lnT>
                    <a:lnB w="212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3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1294">
                      <a:solidFill>
                        <a:srgbClr val="000000"/>
                      </a:solidFill>
                      <a:prstDash val="solid"/>
                    </a:lnL>
                    <a:lnR w="21294">
                      <a:solidFill>
                        <a:srgbClr val="000000"/>
                      </a:solidFill>
                      <a:prstDash val="solid"/>
                    </a:lnR>
                    <a:lnT w="21278">
                      <a:solidFill>
                        <a:srgbClr val="000000"/>
                      </a:solidFill>
                      <a:prstDash val="solid"/>
                    </a:lnT>
                    <a:lnB w="212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3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1294">
                      <a:solidFill>
                        <a:srgbClr val="000000"/>
                      </a:solidFill>
                      <a:prstDash val="solid"/>
                    </a:lnL>
                    <a:lnR w="21294">
                      <a:solidFill>
                        <a:srgbClr val="000000"/>
                      </a:solidFill>
                      <a:prstDash val="solid"/>
                    </a:lnR>
                    <a:lnT w="21278">
                      <a:solidFill>
                        <a:srgbClr val="000000"/>
                      </a:solidFill>
                      <a:prstDash val="solid"/>
                    </a:lnT>
                    <a:lnB w="212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3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1294">
                      <a:solidFill>
                        <a:srgbClr val="000000"/>
                      </a:solidFill>
                      <a:prstDash val="solid"/>
                    </a:lnL>
                    <a:lnR w="21294">
                      <a:solidFill>
                        <a:srgbClr val="000000"/>
                      </a:solidFill>
                      <a:prstDash val="solid"/>
                    </a:lnR>
                    <a:lnT w="21278">
                      <a:solidFill>
                        <a:srgbClr val="000000"/>
                      </a:solidFill>
                      <a:prstDash val="solid"/>
                    </a:lnT>
                    <a:lnB w="212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0227"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</a:pPr>
                      <a:r>
                        <a:rPr sz="2300" dirty="0">
                          <a:latin typeface="Symbol"/>
                          <a:cs typeface="Symbol"/>
                        </a:rPr>
                        <a:t></a:t>
                      </a:r>
                      <a:endParaRPr sz="23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1295">
                      <a:solidFill>
                        <a:srgbClr val="000000"/>
                      </a:solidFill>
                      <a:prstDash val="solid"/>
                    </a:lnL>
                    <a:lnR w="21294">
                      <a:solidFill>
                        <a:srgbClr val="000000"/>
                      </a:solidFill>
                      <a:prstDash val="solid"/>
                    </a:lnR>
                    <a:lnT w="21278">
                      <a:solidFill>
                        <a:srgbClr val="000000"/>
                      </a:solidFill>
                      <a:prstDash val="solid"/>
                    </a:lnT>
                    <a:lnB w="212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3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1294">
                      <a:solidFill>
                        <a:srgbClr val="000000"/>
                      </a:solidFill>
                      <a:prstDash val="solid"/>
                    </a:lnL>
                    <a:lnR w="21294">
                      <a:solidFill>
                        <a:srgbClr val="000000"/>
                      </a:solidFill>
                      <a:prstDash val="solid"/>
                    </a:lnR>
                    <a:lnT w="21278">
                      <a:solidFill>
                        <a:srgbClr val="000000"/>
                      </a:solidFill>
                      <a:prstDash val="solid"/>
                    </a:lnT>
                    <a:lnB w="212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3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1294">
                      <a:solidFill>
                        <a:srgbClr val="000000"/>
                      </a:solidFill>
                      <a:prstDash val="solid"/>
                    </a:lnL>
                    <a:lnR w="21294">
                      <a:solidFill>
                        <a:srgbClr val="000000"/>
                      </a:solidFill>
                      <a:prstDash val="solid"/>
                    </a:lnR>
                    <a:lnT w="21278">
                      <a:solidFill>
                        <a:srgbClr val="000000"/>
                      </a:solidFill>
                      <a:prstDash val="solid"/>
                    </a:lnT>
                    <a:lnB w="212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3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1294">
                      <a:solidFill>
                        <a:srgbClr val="000000"/>
                      </a:solidFill>
                      <a:prstDash val="solid"/>
                    </a:lnL>
                    <a:lnR w="21294">
                      <a:solidFill>
                        <a:srgbClr val="000000"/>
                      </a:solidFill>
                      <a:prstDash val="solid"/>
                    </a:lnR>
                    <a:lnT w="21278">
                      <a:solidFill>
                        <a:srgbClr val="000000"/>
                      </a:solidFill>
                      <a:prstDash val="solid"/>
                    </a:lnT>
                    <a:lnB w="212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5243"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2300" spc="-2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250" baseline="-20370" dirty="0">
                          <a:latin typeface="Symbol"/>
                          <a:cs typeface="Symbol"/>
                        </a:rPr>
                        <a:t></a:t>
                      </a:r>
                      <a:endParaRPr sz="2250" baseline="-2037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1295">
                      <a:solidFill>
                        <a:srgbClr val="000000"/>
                      </a:solidFill>
                      <a:prstDash val="solid"/>
                    </a:lnL>
                    <a:lnR w="21294">
                      <a:solidFill>
                        <a:srgbClr val="000000"/>
                      </a:solidFill>
                      <a:prstDash val="solid"/>
                    </a:lnR>
                    <a:lnT w="21278">
                      <a:solidFill>
                        <a:srgbClr val="000000"/>
                      </a:solidFill>
                      <a:prstDash val="solid"/>
                    </a:lnT>
                    <a:lnB w="212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250" baseline="-2037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1294">
                      <a:solidFill>
                        <a:srgbClr val="000000"/>
                      </a:solidFill>
                      <a:prstDash val="solid"/>
                    </a:lnL>
                    <a:lnR w="21294">
                      <a:solidFill>
                        <a:srgbClr val="000000"/>
                      </a:solidFill>
                      <a:prstDash val="solid"/>
                    </a:lnR>
                    <a:lnT w="21278">
                      <a:solidFill>
                        <a:srgbClr val="000000"/>
                      </a:solidFill>
                      <a:prstDash val="solid"/>
                    </a:lnT>
                    <a:lnB w="212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250" baseline="-2037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1294">
                      <a:solidFill>
                        <a:srgbClr val="000000"/>
                      </a:solidFill>
                      <a:prstDash val="solid"/>
                    </a:lnL>
                    <a:lnR w="21294">
                      <a:solidFill>
                        <a:srgbClr val="000000"/>
                      </a:solidFill>
                      <a:prstDash val="solid"/>
                    </a:lnR>
                    <a:lnT w="21278">
                      <a:solidFill>
                        <a:srgbClr val="000000"/>
                      </a:solidFill>
                      <a:prstDash val="solid"/>
                    </a:lnT>
                    <a:lnB w="212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250" baseline="-2037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1294">
                      <a:solidFill>
                        <a:srgbClr val="000000"/>
                      </a:solidFill>
                      <a:prstDash val="solid"/>
                    </a:lnL>
                    <a:lnR w="21294">
                      <a:solidFill>
                        <a:srgbClr val="000000"/>
                      </a:solidFill>
                      <a:prstDash val="solid"/>
                    </a:lnR>
                    <a:lnT w="21278">
                      <a:solidFill>
                        <a:srgbClr val="000000"/>
                      </a:solidFill>
                      <a:prstDash val="solid"/>
                    </a:lnT>
                    <a:lnB w="212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0229"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sz="2300" spc="-45" dirty="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250" baseline="-20370" dirty="0">
                          <a:latin typeface="Times New Roman"/>
                          <a:cs typeface="Times New Roman"/>
                        </a:rPr>
                        <a:t>c</a:t>
                      </a:r>
                      <a:endParaRPr sz="2250" baseline="-2037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1295">
                      <a:solidFill>
                        <a:srgbClr val="000000"/>
                      </a:solidFill>
                      <a:prstDash val="solid"/>
                    </a:lnL>
                    <a:lnR w="21294">
                      <a:solidFill>
                        <a:srgbClr val="000000"/>
                      </a:solidFill>
                      <a:prstDash val="solid"/>
                    </a:lnR>
                    <a:lnT w="21278">
                      <a:solidFill>
                        <a:srgbClr val="000000"/>
                      </a:solidFill>
                      <a:prstDash val="solid"/>
                    </a:lnT>
                    <a:lnB w="212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250" baseline="-2037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1294">
                      <a:solidFill>
                        <a:srgbClr val="000000"/>
                      </a:solidFill>
                      <a:prstDash val="solid"/>
                    </a:lnL>
                    <a:lnR w="21294">
                      <a:solidFill>
                        <a:srgbClr val="000000"/>
                      </a:solidFill>
                      <a:prstDash val="solid"/>
                    </a:lnR>
                    <a:lnT w="21278">
                      <a:solidFill>
                        <a:srgbClr val="000000"/>
                      </a:solidFill>
                      <a:prstDash val="solid"/>
                    </a:lnT>
                    <a:lnB w="212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250" baseline="-2037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1294">
                      <a:solidFill>
                        <a:srgbClr val="000000"/>
                      </a:solidFill>
                      <a:prstDash val="solid"/>
                    </a:lnL>
                    <a:lnR w="21294">
                      <a:solidFill>
                        <a:srgbClr val="000000"/>
                      </a:solidFill>
                      <a:prstDash val="solid"/>
                    </a:lnR>
                    <a:lnT w="21278">
                      <a:solidFill>
                        <a:srgbClr val="000000"/>
                      </a:solidFill>
                      <a:prstDash val="solid"/>
                    </a:lnT>
                    <a:lnB w="212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250" baseline="-2037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1294">
                      <a:solidFill>
                        <a:srgbClr val="000000"/>
                      </a:solidFill>
                      <a:prstDash val="solid"/>
                    </a:lnL>
                    <a:lnR w="21294">
                      <a:solidFill>
                        <a:srgbClr val="000000"/>
                      </a:solidFill>
                      <a:prstDash val="solid"/>
                    </a:lnR>
                    <a:lnT w="21278">
                      <a:solidFill>
                        <a:srgbClr val="000000"/>
                      </a:solidFill>
                      <a:prstDash val="solid"/>
                    </a:lnT>
                    <a:lnB w="212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0" name="Oval 19"/>
          <p:cNvSpPr/>
          <p:nvPr/>
        </p:nvSpPr>
        <p:spPr>
          <a:xfrm>
            <a:off x="5791200" y="1243691"/>
            <a:ext cx="806331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(11)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791200" y="1838888"/>
            <a:ext cx="806331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(12)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91988" y="3487406"/>
            <a:ext cx="806331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(13)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034380"/>
            <a:ext cx="1460196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Summa</a:t>
            </a:r>
            <a:r>
              <a:rPr sz="2000" b="1" spc="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r</a:t>
            </a:r>
            <a:r>
              <a:rPr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y</a:t>
            </a:r>
            <a:endParaRPr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531267"/>
            <a:ext cx="5901055" cy="10284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 algn="just">
              <a:lnSpc>
                <a:spcPct val="110000"/>
              </a:lnSpc>
              <a:buFont typeface="Symbol"/>
              <a:buChar char="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To und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tr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s,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ca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ith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st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one point and 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dirty="0">
                <a:latin typeface="Times New Roman"/>
                <a:cs typeface="Times New Roman"/>
              </a:rPr>
              <a:t>tch</a:t>
            </a:r>
            <a:r>
              <a:rPr sz="1200" spc="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s the 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moves 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st, or 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take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sn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pshot of 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ll of sp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 in time.</a:t>
            </a:r>
          </a:p>
          <a:p>
            <a:pPr marL="241300" marR="132715" indent="-228600" algn="just">
              <a:lnSpc>
                <a:spcPct val="110400"/>
              </a:lnSpc>
              <a:spcBef>
                <a:spcPts val="75"/>
              </a:spcBef>
              <a:buFont typeface="Symbol"/>
              <a:buChar char=""/>
              <a:tabLst>
                <a:tab pos="241300" algn="l"/>
              </a:tabLst>
            </a:pP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trom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tic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</a:t>
            </a:r>
            <a:r>
              <a:rPr sz="1200" spc="5" dirty="0">
                <a:latin typeface="Times New Roman"/>
                <a:cs typeface="Times New Roman"/>
              </a:rPr>
              <a:t>pa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tes thro</a:t>
            </a:r>
            <a:r>
              <a:rPr sz="1200" spc="5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gh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diel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tric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ial, its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w</a:t>
            </a:r>
            <a:r>
              <a:rPr sz="1200" b="1" dirty="0">
                <a:latin typeface="Times New Roman"/>
                <a:cs typeface="Times New Roman"/>
              </a:rPr>
              <a:t>ave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nu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b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r i</a:t>
            </a:r>
            <a:r>
              <a:rPr sz="1200" b="1" spc="5" dirty="0">
                <a:latin typeface="Times New Roman"/>
                <a:cs typeface="Times New Roman"/>
              </a:rPr>
              <a:t>n</a:t>
            </a:r>
            <a:r>
              <a:rPr sz="1200" b="1" spc="-5" dirty="0">
                <a:latin typeface="Times New Roman"/>
                <a:cs typeface="Times New Roman"/>
              </a:rPr>
              <a:t>cre</a:t>
            </a:r>
            <a:r>
              <a:rPr sz="1200" b="1" dirty="0">
                <a:latin typeface="Times New Roman"/>
                <a:cs typeface="Times New Roman"/>
              </a:rPr>
              <a:t>as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adial </a:t>
            </a:r>
            <a:r>
              <a:rPr sz="1200" b="1" spc="5" dirty="0">
                <a:latin typeface="Times New Roman"/>
                <a:cs typeface="Times New Roman"/>
              </a:rPr>
              <a:t>f</a:t>
            </a:r>
            <a:r>
              <a:rPr sz="1200" b="1" spc="-5" dirty="0">
                <a:latin typeface="Times New Roman"/>
                <a:cs typeface="Times New Roman"/>
              </a:rPr>
              <a:t>re</a:t>
            </a:r>
            <a:r>
              <a:rPr sz="1200" b="1" dirty="0">
                <a:latin typeface="Times New Roman"/>
                <a:cs typeface="Times New Roman"/>
              </a:rPr>
              <a:t>qu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n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y is </a:t>
            </a:r>
            <a:r>
              <a:rPr sz="1200" b="1" spc="5" dirty="0">
                <a:latin typeface="Times New Roman"/>
                <a:cs typeface="Times New Roman"/>
              </a:rPr>
              <a:t>u</a:t>
            </a:r>
            <a:r>
              <a:rPr sz="1200" b="1" dirty="0">
                <a:latin typeface="Times New Roman"/>
                <a:cs typeface="Times New Roman"/>
              </a:rPr>
              <a:t>n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hang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spc="15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i</a:t>
            </a:r>
            <a:r>
              <a:rPr sz="1200" spc="-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b="1" dirty="0">
                <a:latin typeface="Times New Roman"/>
                <a:cs typeface="Times New Roman"/>
              </a:rPr>
              <a:t>phase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v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loci</a:t>
            </a:r>
            <a:r>
              <a:rPr sz="1200" b="1" spc="-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y d</a:t>
            </a:r>
            <a:r>
              <a:rPr sz="1200" b="1" spc="-5" dirty="0">
                <a:latin typeface="Times New Roman"/>
                <a:cs typeface="Times New Roman"/>
              </a:rPr>
              <a:t>ecre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10" dirty="0">
                <a:latin typeface="Times New Roman"/>
                <a:cs typeface="Times New Roman"/>
              </a:rPr>
              <a:t>s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s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ompa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to pro</a:t>
            </a:r>
            <a:r>
              <a:rPr sz="1200" spc="5" dirty="0">
                <a:latin typeface="Times New Roman"/>
                <a:cs typeface="Times New Roman"/>
              </a:rPr>
              <a:t>pa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throu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uum.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02004" y="3148231"/>
            <a:ext cx="5948045" cy="599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 algn="just">
              <a:lnSpc>
                <a:spcPct val="110500"/>
              </a:lnSpc>
              <a:buFont typeface="Symbol"/>
              <a:buChar char="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 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c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termine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di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tric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 of 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unknown mat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with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h lev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p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ision w</a:t>
            </a:r>
            <a:r>
              <a:rPr sz="1200" spc="5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om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to a kn</a:t>
            </a:r>
            <a:r>
              <a:rPr sz="1200" spc="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wn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ial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fr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e sp</a:t>
            </a:r>
            <a:r>
              <a:rPr sz="1200" spc="-5" dirty="0">
                <a:latin typeface="Times New Roman"/>
                <a:cs typeface="Times New Roman"/>
              </a:rPr>
              <a:t>ace</a:t>
            </a:r>
            <a:r>
              <a:rPr sz="1200" dirty="0"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3" y="4369336"/>
            <a:ext cx="5901055" cy="406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 algn="just">
              <a:lnSpc>
                <a:spcPct val="110000"/>
              </a:lnSpc>
              <a:buFont typeface="Symbol"/>
              <a:buChar char="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Tim</a:t>
            </a:r>
            <a:r>
              <a:rPr sz="1200" spc="-5" dirty="0">
                <a:latin typeface="Times New Roman"/>
                <a:cs typeface="Times New Roman"/>
              </a:rPr>
              <a:t>e-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rmonic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tro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will d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th</a:t>
            </a:r>
            <a:r>
              <a:rPr sz="1200" spc="2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 thro</a:t>
            </a:r>
            <a:r>
              <a:rPr sz="1200" spc="5" dirty="0">
                <a:latin typeface="Times New Roman"/>
                <a:cs typeface="Times New Roman"/>
              </a:rPr>
              <a:t>u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with no</a:t>
            </a:r>
            <a:r>
              <a:rPr sz="1200" spc="-5" dirty="0">
                <a:latin typeface="Times New Roman"/>
                <a:cs typeface="Times New Roman"/>
              </a:rPr>
              <a:t>n-</a:t>
            </a:r>
            <a:r>
              <a:rPr sz="1200" spc="5" dirty="0">
                <a:latin typeface="Times New Roman"/>
                <a:cs typeface="Times New Roman"/>
              </a:rPr>
              <a:t>z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ro 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ondu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tivi</a:t>
            </a:r>
            <a:r>
              <a:rPr sz="1200" spc="15" dirty="0">
                <a:latin typeface="Times New Roman"/>
                <a:cs typeface="Times New Roman"/>
              </a:rPr>
              <a:t>t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.  </a:t>
            </a:r>
            <a:r>
              <a:rPr sz="1200" spc="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fo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m of 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spc="10" dirty="0">
                <a:latin typeface="Times New Roman"/>
                <a:cs typeface="Times New Roman"/>
              </a:rPr>
              <a:t>q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f</a:t>
            </a:r>
            <a:r>
              <a:rPr sz="1200" spc="-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 su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 sinusoid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de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02004" y="5389146"/>
            <a:ext cx="5948045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 algn="just">
              <a:lnSpc>
                <a:spcPct val="110400"/>
              </a:lnSpc>
              <a:buFont typeface="Symbol"/>
              <a:buChar char=""/>
              <a:tabLst>
                <a:tab pos="241300" algn="l"/>
              </a:tabLst>
            </a:pP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re </a:t>
            </a:r>
            <a:r>
              <a:rPr sz="1200" dirty="0">
                <a:latin typeface="Symbol"/>
                <a:cs typeface="Symbol"/>
              </a:rPr>
              <a:t>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known 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 and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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known 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the ph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onst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nt.  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se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nts, along with ph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loci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stic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be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lcul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ted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these 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tions 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o the kno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n qu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ntiti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in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limits of low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ondu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tivi</a:t>
            </a:r>
            <a:r>
              <a:rPr sz="1200" spc="1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(insulato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s)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5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10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ondu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tivi</a:t>
            </a:r>
            <a:r>
              <a:rPr sz="1200" spc="1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(c</a:t>
            </a:r>
            <a:r>
              <a:rPr sz="1200" dirty="0">
                <a:latin typeface="Times New Roman"/>
                <a:cs typeface="Times New Roman"/>
              </a:rPr>
              <a:t>ondu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tors). 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sults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summa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5" dirty="0">
                <a:latin typeface="Times New Roman"/>
                <a:cs typeface="Times New Roman"/>
              </a:rPr>
              <a:t>z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in T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ble </a:t>
            </a:r>
            <a:r>
              <a:rPr sz="1200" dirty="0" smtClean="0">
                <a:latin typeface="Times New Roman"/>
                <a:cs typeface="Times New Roman"/>
              </a:rPr>
              <a:t>1</a:t>
            </a:r>
            <a:r>
              <a:rPr sz="12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8" name="object 8"/>
          <p:cNvSpPr/>
          <p:nvPr/>
        </p:nvSpPr>
        <p:spPr>
          <a:xfrm>
            <a:off x="2523489" y="2549144"/>
            <a:ext cx="1082217" cy="3949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76700" y="2463164"/>
            <a:ext cx="1159332" cy="6711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86125" y="3693795"/>
            <a:ext cx="1199730" cy="5156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62301" y="4876419"/>
            <a:ext cx="2443099" cy="3213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02004" y="1523033"/>
            <a:ext cx="5969635" cy="70616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4945" algn="just">
              <a:lnSpc>
                <a:spcPct val="110000"/>
              </a:lnSpc>
            </a:pPr>
            <a:r>
              <a:rPr lang="en-US" sz="1200" spc="-5" dirty="0" smtClean="0">
                <a:latin typeface="Times New Roman"/>
                <a:cs typeface="Times New Roman"/>
              </a:rPr>
              <a:t>W</a:t>
            </a:r>
            <a:r>
              <a:rPr sz="120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lang="en-US" sz="1200" spc="-5" dirty="0" smtClean="0">
                <a:latin typeface="Times New Roman"/>
                <a:cs typeface="Times New Roman"/>
              </a:rPr>
              <a:t>s</a:t>
            </a:r>
            <a:r>
              <a:rPr lang="en-US" sz="1200" dirty="0" smtClean="0">
                <a:latin typeface="Times New Roman"/>
                <a:cs typeface="Times New Roman"/>
              </a:rPr>
              <a:t>tudied the</a:t>
            </a:r>
            <a:r>
              <a:rPr sz="1200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ll’s E</a:t>
            </a:r>
            <a:r>
              <a:rPr sz="1200" spc="-5" dirty="0">
                <a:latin typeface="Times New Roman"/>
                <a:cs typeface="Times New Roman"/>
              </a:rPr>
              <a:t>q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tions, used </a:t>
            </a:r>
            <a:r>
              <a:rPr sz="1200" spc="-1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 to 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dirty="0">
                <a:latin typeface="Times New Roman"/>
                <a:cs typeface="Times New Roman"/>
              </a:rPr>
              <a:t>q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tion,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that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rmonic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plane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a solution to the 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(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ther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fore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</a:t>
            </a:r>
            <a:r>
              <a:rPr sz="1200" spc="15" dirty="0">
                <a:latin typeface="Times New Roman"/>
                <a:cs typeface="Times New Roman"/>
              </a:rPr>
              <a:t>e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s M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ll’s 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tions) 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long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 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lati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nship is tru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1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51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 marR="302260" algn="just">
              <a:lnSpc>
                <a:spcPct val="110800"/>
              </a:lnSpc>
            </a:pP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n this 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 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orm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solution is known 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a</a:t>
            </a:r>
            <a:r>
              <a:rPr sz="1200" spc="-5" dirty="0">
                <a:latin typeface="Times New Roman"/>
                <a:cs typeface="Times New Roman"/>
              </a:rPr>
              <a:t> “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,”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 tak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the following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rm:</a:t>
            </a:r>
          </a:p>
          <a:p>
            <a:pPr algn="just">
              <a:lnSpc>
                <a:spcPct val="100000"/>
              </a:lnSpc>
              <a:spcBef>
                <a:spcPts val="6"/>
              </a:spcBef>
            </a:pPr>
            <a:endParaRPr sz="15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43"/>
              </a:spcBef>
            </a:pPr>
            <a:endParaRPr lang="en-US" sz="1350" dirty="0" smtClean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43"/>
              </a:spcBef>
            </a:pPr>
            <a:endParaRPr lang="en-US" sz="135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43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186055" algn="just">
              <a:lnSpc>
                <a:spcPct val="110000"/>
              </a:lnSpc>
            </a:pP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eca</a:t>
            </a:r>
            <a:r>
              <a:rPr sz="1200" dirty="0">
                <a:latin typeface="Times New Roman"/>
                <a:cs typeface="Times New Roman"/>
              </a:rPr>
              <a:t>ll that the ne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10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dirty="0" smtClean="0">
                <a:latin typeface="Times New Roman"/>
                <a:cs typeface="Times New Roman"/>
              </a:rPr>
              <a:t>sponds </a:t>
            </a:r>
            <a:r>
              <a:rPr sz="1200" dirty="0">
                <a:latin typeface="Times New Roman"/>
                <a:cs typeface="Times New Roman"/>
              </a:rPr>
              <a:t>to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movi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tow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rd p</a:t>
            </a:r>
            <a:r>
              <a:rPr sz="1200" spc="-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sitive z (to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10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ht),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while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dirty="0">
                <a:latin typeface="Times New Roman"/>
                <a:cs typeface="Times New Roman"/>
              </a:rPr>
              <a:t>ositive si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n si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nifi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moving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1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rd neg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ive z (to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t).</a:t>
            </a:r>
          </a:p>
          <a:p>
            <a:pPr algn="just">
              <a:lnSpc>
                <a:spcPct val="100000"/>
              </a:lnSpc>
              <a:spcBef>
                <a:spcPts val="2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141605" algn="just">
              <a:lnSpc>
                <a:spcPct val="110400"/>
              </a:lnSpc>
            </a:pPr>
            <a:r>
              <a:rPr sz="1200" dirty="0" err="1" smtClean="0">
                <a:latin typeface="Times New Roman"/>
                <a:cs typeface="Times New Roman"/>
              </a:rPr>
              <a:t>Eq</a:t>
            </a:r>
            <a:r>
              <a:rPr lang="en-US" sz="1200" dirty="0" err="1" smtClean="0">
                <a:latin typeface="Times New Roman"/>
                <a:cs typeface="Times New Roman"/>
              </a:rPr>
              <a:t>n</a:t>
            </a:r>
            <a:r>
              <a:rPr lang="en-US" sz="1200" dirty="0" smtClean="0">
                <a:latin typeface="Times New Roman"/>
                <a:cs typeface="Times New Roman"/>
              </a:rPr>
              <a:t> (1)</a:t>
            </a:r>
            <a:r>
              <a:rPr sz="12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dirty="0" smtClean="0">
                <a:latin typeface="Times New Roman"/>
                <a:cs typeface="Times New Roman"/>
              </a:rPr>
              <a:t>n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ult to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visuali</a:t>
            </a:r>
            <a:r>
              <a:rPr sz="1200" spc="5" dirty="0">
                <a:latin typeface="Times New Roman"/>
                <a:cs typeface="Times New Roman"/>
              </a:rPr>
              <a:t>z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15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eca</a:t>
            </a:r>
            <a:r>
              <a:rPr sz="1200" dirty="0">
                <a:latin typeface="Times New Roman"/>
                <a:cs typeface="Times New Roman"/>
              </a:rPr>
              <a:t>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 is evolvi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oth time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nd sp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t the s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me tim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dirty="0" smtClean="0">
                <a:latin typeface="Times New Roman"/>
                <a:cs typeface="Times New Roman"/>
              </a:rPr>
              <a:t>Also</a:t>
            </a:r>
            <a:r>
              <a:rPr sz="1200" dirty="0">
                <a:latin typeface="Times New Roman"/>
                <a:cs typeface="Times New Roman"/>
              </a:rPr>
              <a:t>, th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three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v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bles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time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two dif</a:t>
            </a:r>
            <a:r>
              <a:rPr sz="1200" spc="-5" dirty="0">
                <a:latin typeface="Times New Roman"/>
                <a:cs typeface="Times New Roman"/>
              </a:rPr>
              <a:t>fe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bles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repr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spati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v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</a:t>
            </a:r>
            <a:r>
              <a:rPr sz="1200" dirty="0" smtClean="0">
                <a:latin typeface="Times New Roman"/>
                <a:cs typeface="Times New Roman"/>
              </a:rPr>
              <a:t>.</a:t>
            </a:r>
            <a:r>
              <a:rPr lang="en-US" sz="1200" dirty="0" smtClean="0">
                <a:latin typeface="Times New Roman"/>
                <a:cs typeface="Times New Roman"/>
              </a:rPr>
              <a:t> </a:t>
            </a:r>
            <a:r>
              <a:rPr sz="1200" dirty="0" smtClean="0">
                <a:latin typeface="Times New Roman"/>
                <a:cs typeface="Times New Roman"/>
              </a:rPr>
              <a:t>The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 vari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lat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follows:</a:t>
            </a:r>
          </a:p>
          <a:p>
            <a:pPr algn="just">
              <a:lnSpc>
                <a:spcPct val="100000"/>
              </a:lnSpc>
              <a:spcBef>
                <a:spcPts val="17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 indent="4987290" algn="just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2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135255" algn="just">
              <a:lnSpc>
                <a:spcPct val="110400"/>
              </a:lnSpc>
            </a:pPr>
            <a:r>
              <a:rPr sz="1200" dirty="0">
                <a:latin typeface="Times New Roman"/>
                <a:cs typeface="Times New Roman"/>
              </a:rPr>
              <a:t>To isol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 the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dirty="0">
                <a:latin typeface="Times New Roman"/>
                <a:cs typeface="Times New Roman"/>
              </a:rPr>
              <a:t>ff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t of 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bles,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tch the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dirty="0">
                <a:latin typeface="Times New Roman"/>
                <a:cs typeface="Times New Roman"/>
              </a:rPr>
              <a:t>volution of 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</a:t>
            </a:r>
            <a:r>
              <a:rPr sz="1200" spc="-10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at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rti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ul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 point in sp</a:t>
            </a:r>
            <a:r>
              <a:rPr sz="1200" spc="-5" dirty="0">
                <a:latin typeface="Times New Roman"/>
                <a:cs typeface="Times New Roman"/>
              </a:rPr>
              <a:t>ace</a:t>
            </a:r>
            <a:r>
              <a:rPr sz="1200" dirty="0">
                <a:latin typeface="Times New Roman"/>
                <a:cs typeface="Times New Roman"/>
              </a:rPr>
              <a:t>, su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5" dirty="0">
                <a:latin typeface="Times New Roman"/>
                <a:cs typeface="Times New Roman"/>
              </a:rPr>
              <a:t>z=</a:t>
            </a:r>
            <a:r>
              <a:rPr sz="1200" dirty="0">
                <a:latin typeface="Times New Roman"/>
                <a:cs typeface="Times New Roman"/>
              </a:rPr>
              <a:t>0. 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n that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 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dirty="0">
                <a:latin typeface="Times New Roman"/>
                <a:cs typeface="Times New Roman"/>
              </a:rPr>
              <a:t>q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du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to a simple tim</a:t>
            </a:r>
            <a:r>
              <a:rPr sz="1200" spc="1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- 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sinusoid:</a:t>
            </a:r>
          </a:p>
          <a:p>
            <a:pPr algn="just">
              <a:lnSpc>
                <a:spcPct val="100000"/>
              </a:lnSpc>
              <a:spcBef>
                <a:spcPts val="3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 indent="4987290" algn="just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16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27940" algn="just">
              <a:lnSpc>
                <a:spcPct val="111900"/>
              </a:lnSpc>
            </a:pPr>
            <a:r>
              <a:rPr sz="1200" dirty="0">
                <a:latin typeface="Times New Roman"/>
                <a:cs typeface="Times New Roman"/>
              </a:rPr>
              <a:t>This fun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n be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il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visuali</a:t>
            </a:r>
            <a:r>
              <a:rPr sz="1200" spc="5" dirty="0">
                <a:latin typeface="Times New Roman"/>
                <a:cs typeface="Times New Roman"/>
              </a:rPr>
              <a:t>z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d,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shown in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dirty="0" smtClean="0">
                <a:latin typeface="Times New Roman"/>
                <a:cs typeface="Times New Roman"/>
              </a:rPr>
              <a:t>i</a:t>
            </a:r>
            <a:r>
              <a:rPr sz="1200" spc="-10" dirty="0" smtClean="0">
                <a:latin typeface="Times New Roman"/>
                <a:cs typeface="Times New Roman"/>
              </a:rPr>
              <a:t>g</a:t>
            </a:r>
            <a:r>
              <a:rPr lang="en-US" sz="1200" spc="-10" dirty="0" smtClean="0">
                <a:latin typeface="Times New Roman"/>
                <a:cs typeface="Times New Roman"/>
              </a:rPr>
              <a:t>. 1</a:t>
            </a:r>
            <a:r>
              <a:rPr sz="1200" dirty="0" smtClean="0">
                <a:latin typeface="Times New Roman"/>
                <a:cs typeface="Times New Roman"/>
              </a:rPr>
              <a:t>. 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mem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th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this </a:t>
            </a:r>
            <a:r>
              <a:rPr sz="1200" b="1" spc="5" dirty="0">
                <a:latin typeface="Times New Roman"/>
                <a:cs typeface="Times New Roman"/>
              </a:rPr>
              <a:t>f</a:t>
            </a:r>
            <a:r>
              <a:rPr sz="1200" b="1" dirty="0">
                <a:latin typeface="Times New Roman"/>
                <a:cs typeface="Times New Roman"/>
              </a:rPr>
              <a:t>ig</a:t>
            </a:r>
            <a:r>
              <a:rPr sz="1200" b="1" spc="5" dirty="0">
                <a:latin typeface="Times New Roman"/>
                <a:cs typeface="Times New Roman"/>
              </a:rPr>
              <a:t>u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e sho</a:t>
            </a:r>
            <a:r>
              <a:rPr sz="1200" b="1" spc="5" dirty="0">
                <a:latin typeface="Times New Roman"/>
                <a:cs typeface="Times New Roman"/>
              </a:rPr>
              <a:t>w</a:t>
            </a:r>
            <a:r>
              <a:rPr sz="1200" b="1" dirty="0">
                <a:latin typeface="Times New Roman"/>
                <a:cs typeface="Times New Roman"/>
              </a:rPr>
              <a:t>s the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f</a:t>
            </a:r>
            <a:r>
              <a:rPr sz="1200" b="1" dirty="0">
                <a:latin typeface="Times New Roman"/>
                <a:cs typeface="Times New Roman"/>
              </a:rPr>
              <a:t>ield at a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pa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ti</a:t>
            </a:r>
            <a:r>
              <a:rPr sz="1200" b="1" spc="-10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ular point in </a:t>
            </a:r>
            <a:r>
              <a:rPr sz="1200" b="1" spc="-15" dirty="0">
                <a:latin typeface="Times New Roman"/>
                <a:cs typeface="Times New Roman"/>
              </a:rPr>
              <a:t>s</a:t>
            </a:r>
            <a:r>
              <a:rPr sz="1200" b="1" dirty="0">
                <a:latin typeface="Times New Roman"/>
                <a:cs typeface="Times New Roman"/>
              </a:rPr>
              <a:t>pa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as the </a:t>
            </a:r>
            <a:r>
              <a:rPr sz="1200" b="1" spc="5" dirty="0">
                <a:latin typeface="Times New Roman"/>
                <a:cs typeface="Times New Roman"/>
              </a:rPr>
              <a:t>w</a:t>
            </a:r>
            <a:r>
              <a:rPr sz="1200" b="1" dirty="0">
                <a:latin typeface="Times New Roman"/>
                <a:cs typeface="Times New Roman"/>
              </a:rPr>
              <a:t>ave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f</a:t>
            </a:r>
            <a:r>
              <a:rPr sz="1200" b="1" dirty="0">
                <a:latin typeface="Times New Roman"/>
                <a:cs typeface="Times New Roman"/>
              </a:rPr>
              <a:t>l</a:t>
            </a:r>
            <a:r>
              <a:rPr sz="1200" b="1" spc="-10" dirty="0">
                <a:latin typeface="Times New Roman"/>
                <a:cs typeface="Times New Roman"/>
              </a:rPr>
              <a:t>o</a:t>
            </a:r>
            <a:r>
              <a:rPr sz="1200" b="1" spc="5" dirty="0">
                <a:latin typeface="Times New Roman"/>
                <a:cs typeface="Times New Roman"/>
              </a:rPr>
              <a:t>w</a:t>
            </a:r>
            <a:r>
              <a:rPr sz="1200" b="1" dirty="0">
                <a:latin typeface="Times New Roman"/>
                <a:cs typeface="Times New Roman"/>
              </a:rPr>
              <a:t>s past i</a:t>
            </a:r>
            <a:r>
              <a:rPr sz="1200" b="1" spc="-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. 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 sit on that point fo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tchi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the 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moves </a:t>
            </a:r>
            <a:r>
              <a:rPr sz="1200" spc="5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st. </a:t>
            </a:r>
            <a:r>
              <a:rPr sz="1200" dirty="0" smtClean="0">
                <a:latin typeface="Times New Roman"/>
                <a:cs typeface="Times New Roman"/>
              </a:rPr>
              <a:t>Notice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 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 sp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point in sp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 wh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re 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tchi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w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ll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nts </a:t>
            </a:r>
            <a:r>
              <a:rPr sz="1200" spc="25" dirty="0">
                <a:latin typeface="Times New Roman"/>
                <a:cs typeface="Times New Roman"/>
              </a:rPr>
              <a:t>(</a:t>
            </a:r>
            <a:r>
              <a:rPr sz="1200" spc="-35" dirty="0">
                <a:latin typeface="Symbol"/>
                <a:cs typeface="Symbol"/>
              </a:rPr>
              <a:t></a:t>
            </a:r>
            <a:r>
              <a:rPr sz="1200" dirty="0">
                <a:latin typeface="Times New Roman"/>
                <a:cs typeface="Times New Roman"/>
              </a:rPr>
              <a:t>, f, </a:t>
            </a:r>
            <a:r>
              <a:rPr sz="1200" spc="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 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) th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2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 qui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k</a:t>
            </a:r>
            <a:r>
              <a:rPr sz="1200" spc="2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 the 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in tim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5" name="object 5"/>
          <p:cNvSpPr/>
          <p:nvPr/>
        </p:nvSpPr>
        <p:spPr>
          <a:xfrm>
            <a:off x="3473069" y="2183257"/>
            <a:ext cx="826109" cy="6280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69414" y="3374009"/>
            <a:ext cx="3430524" cy="4464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76600" y="5463773"/>
            <a:ext cx="1514475" cy="6216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43200" y="6854697"/>
            <a:ext cx="2278506" cy="33908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10" name="object 8"/>
          <p:cNvSpPr txBox="1"/>
          <p:nvPr/>
        </p:nvSpPr>
        <p:spPr>
          <a:xfrm>
            <a:off x="558800" y="943348"/>
            <a:ext cx="6604000" cy="374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400"/>
              </a:lnSpc>
            </a:pPr>
            <a:r>
              <a:rPr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Plane</a:t>
            </a:r>
            <a:r>
              <a:rPr sz="2400" b="1" spc="-1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Wave </a:t>
            </a:r>
            <a:r>
              <a:rPr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</a:t>
            </a:r>
            <a:r>
              <a:rPr sz="2400" b="1" spc="-1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r</a:t>
            </a:r>
            <a:r>
              <a:rPr sz="2400" b="1" spc="-1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</a:t>
            </a:r>
            <a:r>
              <a:rPr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</a:t>
            </a:r>
            <a:r>
              <a:rPr sz="2400" b="1" spc="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</a:t>
            </a:r>
            <a:r>
              <a:rPr sz="2400" b="1" spc="-1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g</a:t>
            </a:r>
            <a:r>
              <a:rPr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ati</a:t>
            </a:r>
            <a:r>
              <a:rPr sz="2400" b="1" spc="-1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</a:t>
            </a:r>
            <a:r>
              <a:rPr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:</a:t>
            </a:r>
            <a:r>
              <a:rPr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Travelling Waves</a:t>
            </a:r>
            <a:endParaRPr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096000" y="2244414"/>
            <a:ext cx="685800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(1)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96000" y="3346795"/>
            <a:ext cx="685800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096000" y="5395675"/>
            <a:ext cx="685800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(3)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96000" y="6598306"/>
            <a:ext cx="685800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(4)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2971800"/>
            <a:ext cx="5969000" cy="3221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740410">
              <a:lnSpc>
                <a:spcPct val="100000"/>
              </a:lnSpc>
            </a:pPr>
            <a:r>
              <a:rPr sz="1100" b="1" spc="-5" dirty="0" smtClean="0">
                <a:latin typeface="Calibri"/>
                <a:cs typeface="Calibri"/>
              </a:rPr>
              <a:t>F</a:t>
            </a:r>
            <a:r>
              <a:rPr sz="1100" b="1" dirty="0" smtClean="0">
                <a:latin typeface="Calibri"/>
                <a:cs typeface="Calibri"/>
              </a:rPr>
              <a:t>ig</a:t>
            </a:r>
            <a:r>
              <a:rPr lang="en-US" sz="1100" b="1" dirty="0" smtClean="0">
                <a:latin typeface="Calibri"/>
                <a:cs typeface="Calibri"/>
              </a:rPr>
              <a:t>. </a:t>
            </a:r>
            <a:r>
              <a:rPr sz="1100" b="1" spc="-10" dirty="0" smtClean="0">
                <a:latin typeface="Calibri"/>
                <a:cs typeface="Calibri"/>
              </a:rPr>
              <a:t>1</a:t>
            </a:r>
            <a:r>
              <a:rPr sz="1100" b="1" dirty="0">
                <a:latin typeface="Calibri"/>
                <a:cs typeface="Calibri"/>
              </a:rPr>
              <a:t>.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10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m</a:t>
            </a:r>
            <a:r>
              <a:rPr sz="1100" b="1" dirty="0">
                <a:latin typeface="Calibri"/>
                <a:cs typeface="Calibri"/>
              </a:rPr>
              <a:t>e </a:t>
            </a:r>
            <a:r>
              <a:rPr sz="1100" b="1" spc="-10" dirty="0">
                <a:latin typeface="Calibri"/>
                <a:cs typeface="Calibri"/>
              </a:rPr>
              <a:t>E</a:t>
            </a:r>
            <a:r>
              <a:rPr sz="1100" b="1" dirty="0">
                <a:latin typeface="Calibri"/>
                <a:cs typeface="Calibri"/>
              </a:rPr>
              <a:t>v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l</a:t>
            </a:r>
            <a:r>
              <a:rPr sz="1100" b="1" spc="-5" dirty="0">
                <a:latin typeface="Calibri"/>
                <a:cs typeface="Calibri"/>
              </a:rPr>
              <a:t>u</a:t>
            </a:r>
            <a:r>
              <a:rPr sz="1100" b="1" dirty="0">
                <a:latin typeface="Calibri"/>
                <a:cs typeface="Calibri"/>
              </a:rPr>
              <a:t>ti</a:t>
            </a:r>
            <a:r>
              <a:rPr sz="1100" b="1" spc="-2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n</a:t>
            </a:r>
            <a:r>
              <a:rPr sz="1100" b="1" spc="-5" dirty="0">
                <a:latin typeface="Calibri"/>
                <a:cs typeface="Calibri"/>
              </a:rPr>
              <a:t> o</a:t>
            </a:r>
            <a:r>
              <a:rPr sz="1100" b="1" dirty="0">
                <a:latin typeface="Calibri"/>
                <a:cs typeface="Calibri"/>
              </a:rPr>
              <a:t>f a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T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v</a:t>
            </a:r>
            <a:r>
              <a:rPr sz="1100" b="1" spc="-20" dirty="0">
                <a:latin typeface="Calibri"/>
                <a:cs typeface="Calibri"/>
              </a:rPr>
              <a:t>e</a:t>
            </a:r>
            <a:r>
              <a:rPr sz="1100" b="1" dirty="0">
                <a:latin typeface="Calibri"/>
                <a:cs typeface="Calibri"/>
              </a:rPr>
              <a:t>li</a:t>
            </a:r>
            <a:r>
              <a:rPr sz="1100" b="1" spc="-20" dirty="0">
                <a:latin typeface="Calibri"/>
                <a:cs typeface="Calibri"/>
              </a:rPr>
              <a:t>n</a:t>
            </a:r>
            <a:r>
              <a:rPr sz="1100" b="1" dirty="0">
                <a:latin typeface="Calibri"/>
                <a:cs typeface="Calibri"/>
              </a:rPr>
              <a:t>g </a:t>
            </a:r>
            <a:r>
              <a:rPr sz="1100" b="1" spc="-5" dirty="0">
                <a:latin typeface="Calibri"/>
                <a:cs typeface="Calibri"/>
              </a:rPr>
              <a:t>W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ve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M</a:t>
            </a:r>
            <a:r>
              <a:rPr sz="1100" b="1" spc="-20" dirty="0">
                <a:latin typeface="Calibri"/>
                <a:cs typeface="Calibri"/>
              </a:rPr>
              <a:t>o</a:t>
            </a:r>
            <a:r>
              <a:rPr sz="1100" b="1" spc="-10" dirty="0">
                <a:latin typeface="Calibri"/>
                <a:cs typeface="Calibri"/>
              </a:rPr>
              <a:t>v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n</a:t>
            </a:r>
            <a:r>
              <a:rPr sz="1100" b="1" dirty="0">
                <a:latin typeface="Calibri"/>
                <a:cs typeface="Calibri"/>
              </a:rPr>
              <a:t>g </a:t>
            </a:r>
            <a:r>
              <a:rPr sz="1100" b="1" spc="-5" dirty="0">
                <a:latin typeface="Calibri"/>
                <a:cs typeface="Calibri"/>
              </a:rPr>
              <a:t>Pa</a:t>
            </a:r>
            <a:r>
              <a:rPr sz="1100" b="1" spc="-15" dirty="0">
                <a:latin typeface="Calibri"/>
                <a:cs typeface="Calibri"/>
              </a:rPr>
              <a:t>s</a:t>
            </a:r>
            <a:r>
              <a:rPr sz="1100" b="1" dirty="0">
                <a:latin typeface="Calibri"/>
                <a:cs typeface="Calibri"/>
              </a:rPr>
              <a:t>t a</a:t>
            </a:r>
            <a:r>
              <a:rPr sz="1100" b="1" spc="-5" dirty="0">
                <a:latin typeface="Calibri"/>
                <a:cs typeface="Calibri"/>
              </a:rPr>
              <a:t> Poin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n</a:t>
            </a:r>
            <a:r>
              <a:rPr sz="1100" b="1" spc="-5" dirty="0">
                <a:latin typeface="Calibri"/>
                <a:cs typeface="Calibri"/>
              </a:rPr>
              <a:t> Sp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spc="5" dirty="0">
                <a:latin typeface="Calibri"/>
                <a:cs typeface="Calibri"/>
              </a:rPr>
              <a:t>c</a:t>
            </a:r>
            <a:r>
              <a:rPr sz="1100" b="1" dirty="0">
                <a:latin typeface="Calibri"/>
                <a:cs typeface="Calibri"/>
              </a:rPr>
              <a:t>e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12700" marR="382270">
              <a:lnSpc>
                <a:spcPct val="110800"/>
              </a:lnSpc>
            </a:pPr>
            <a:r>
              <a:rPr sz="1200" dirty="0">
                <a:latin typeface="Times New Roman"/>
                <a:cs typeface="Times New Roman"/>
              </a:rPr>
              <a:t>Conv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rs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25" dirty="0">
                <a:latin typeface="Times New Roman"/>
                <a:cs typeface="Times New Roman"/>
              </a:rPr>
              <a:t>l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 if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 the sp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evolution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vari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bles 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cont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ol spati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v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la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f</a:t>
            </a:r>
            <a:r>
              <a:rPr sz="1200" spc="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llows:</a:t>
            </a: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 indent="4987290">
              <a:lnSpc>
                <a:spcPct val="100000"/>
              </a:lnSpc>
            </a:pPr>
            <a:endParaRPr lang="en-US" sz="1200" dirty="0" smtClean="0">
              <a:latin typeface="Times New Roman"/>
              <a:cs typeface="Times New Roman"/>
            </a:endParaRPr>
          </a:p>
          <a:p>
            <a:pPr marL="12700" indent="4987290">
              <a:lnSpc>
                <a:spcPct val="100000"/>
              </a:lnSpc>
            </a:pPr>
            <a:endParaRPr sz="1350" dirty="0">
              <a:latin typeface="Times New Roman"/>
              <a:cs typeface="Times New Roman"/>
            </a:endParaRPr>
          </a:p>
          <a:p>
            <a:pPr marL="12700" marR="281940" algn="just">
              <a:lnSpc>
                <a:spcPct val="110000"/>
              </a:lnSpc>
            </a:pPr>
            <a:r>
              <a:rPr sz="1200" dirty="0">
                <a:latin typeface="Times New Roman"/>
                <a:cs typeface="Times New Roman"/>
              </a:rPr>
              <a:t>To obs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s</a:t>
            </a:r>
            <a:r>
              <a:rPr sz="1200" spc="5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v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tion, 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 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 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sin</a:t>
            </a:r>
            <a:r>
              <a:rPr sz="1200" spc="-10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le moment in tim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 su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t=0.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dirty="0" smtClean="0">
                <a:latin typeface="Times New Roman"/>
                <a:cs typeface="Times New Roman"/>
              </a:rPr>
              <a:t>this</a:t>
            </a:r>
            <a:r>
              <a:rPr lang="en-US" sz="12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 the t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du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down 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o Equ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20.5:</a:t>
            </a: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51435" algn="just">
              <a:lnSpc>
                <a:spcPct val="112500"/>
              </a:lnSpc>
            </a:pPr>
            <a:endParaRPr lang="en-US" sz="1200" dirty="0" smtClean="0">
              <a:latin typeface="Times New Roman"/>
              <a:cs typeface="Times New Roman"/>
            </a:endParaRPr>
          </a:p>
          <a:p>
            <a:pPr marL="12700" marR="51435" algn="just">
              <a:lnSpc>
                <a:spcPct val="112500"/>
              </a:lnSpc>
            </a:pPr>
            <a:r>
              <a:rPr sz="1200" dirty="0" smtClean="0">
                <a:latin typeface="Times New Roman"/>
                <a:cs typeface="Times New Roman"/>
              </a:rPr>
              <a:t>This </a:t>
            </a:r>
            <a:r>
              <a:rPr sz="1200" dirty="0">
                <a:latin typeface="Times New Roman"/>
                <a:cs typeface="Times New Roman"/>
              </a:rPr>
              <a:t>fun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n be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il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visuali</a:t>
            </a:r>
            <a:r>
              <a:rPr sz="1200" spc="5" dirty="0">
                <a:latin typeface="Times New Roman"/>
                <a:cs typeface="Times New Roman"/>
              </a:rPr>
              <a:t>z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shown in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dirty="0" smtClean="0">
                <a:latin typeface="Times New Roman"/>
                <a:cs typeface="Times New Roman"/>
              </a:rPr>
              <a:t>i</a:t>
            </a:r>
            <a:r>
              <a:rPr sz="1200" spc="-10" dirty="0" smtClean="0">
                <a:latin typeface="Times New Roman"/>
                <a:cs typeface="Times New Roman"/>
              </a:rPr>
              <a:t>g</a:t>
            </a:r>
            <a:r>
              <a:rPr lang="en-US" sz="1200" spc="-10" dirty="0" smtClean="0">
                <a:latin typeface="Times New Roman"/>
                <a:cs typeface="Times New Roman"/>
              </a:rPr>
              <a:t>. 2</a:t>
            </a:r>
            <a:r>
              <a:rPr sz="1200" dirty="0" smtClean="0">
                <a:latin typeface="Times New Roman"/>
                <a:cs typeface="Times New Roman"/>
              </a:rPr>
              <a:t>. 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dirty="0" smtClean="0">
                <a:latin typeface="Times New Roman"/>
                <a:cs typeface="Times New Roman"/>
              </a:rPr>
              <a:t>mem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this </a:t>
            </a:r>
            <a:r>
              <a:rPr sz="1200" b="1" spc="5" dirty="0">
                <a:latin typeface="Times New Roman"/>
                <a:cs typeface="Times New Roman"/>
              </a:rPr>
              <a:t>f</a:t>
            </a:r>
            <a:r>
              <a:rPr sz="1200" b="1" dirty="0">
                <a:latin typeface="Times New Roman"/>
                <a:cs typeface="Times New Roman"/>
              </a:rPr>
              <a:t>i</a:t>
            </a:r>
            <a:r>
              <a:rPr sz="1200" b="1" spc="-10" dirty="0">
                <a:latin typeface="Times New Roman"/>
                <a:cs typeface="Times New Roman"/>
              </a:rPr>
              <a:t>g</a:t>
            </a:r>
            <a:r>
              <a:rPr sz="1200" b="1" dirty="0">
                <a:latin typeface="Times New Roman"/>
                <a:cs typeface="Times New Roman"/>
              </a:rPr>
              <a:t>u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e ill</a:t>
            </a:r>
            <a:r>
              <a:rPr sz="1200" b="1" spc="5" dirty="0">
                <a:latin typeface="Times New Roman"/>
                <a:cs typeface="Times New Roman"/>
              </a:rPr>
              <a:t>u</a:t>
            </a:r>
            <a:r>
              <a:rPr sz="1200" b="1" dirty="0">
                <a:latin typeface="Times New Roman"/>
                <a:cs typeface="Times New Roman"/>
              </a:rPr>
              <a:t>st</a:t>
            </a:r>
            <a:r>
              <a:rPr sz="1200" b="1" spc="-10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at</a:t>
            </a:r>
            <a:r>
              <a:rPr sz="1200" b="1" spc="-10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s a s</a:t>
            </a:r>
            <a:r>
              <a:rPr sz="1200" b="1" spc="5" dirty="0">
                <a:latin typeface="Times New Roman"/>
                <a:cs typeface="Times New Roman"/>
              </a:rPr>
              <a:t>n</a:t>
            </a:r>
            <a:r>
              <a:rPr sz="1200" b="1" dirty="0">
                <a:latin typeface="Times New Roman"/>
                <a:cs typeface="Times New Roman"/>
              </a:rPr>
              <a:t>apshot of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the </a:t>
            </a:r>
            <a:r>
              <a:rPr sz="1200" b="1" spc="-10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lect</a:t>
            </a:r>
            <a:r>
              <a:rPr sz="1200" b="1" spc="-10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ic field at all lo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ations in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spa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f</a:t>
            </a:r>
            <a:r>
              <a:rPr sz="1200" b="1" dirty="0">
                <a:latin typeface="Times New Roman"/>
                <a:cs typeface="Times New Roman"/>
              </a:rPr>
              <a:t>or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 </a:t>
            </a:r>
            <a:r>
              <a:rPr sz="1200" b="1" spc="-15" dirty="0">
                <a:latin typeface="Times New Roman"/>
                <a:cs typeface="Times New Roman"/>
              </a:rPr>
              <a:t>s</a:t>
            </a:r>
            <a:r>
              <a:rPr sz="1200" b="1" dirty="0">
                <a:latin typeface="Times New Roman"/>
                <a:cs typeface="Times New Roman"/>
              </a:rPr>
              <a:t>i</a:t>
            </a:r>
            <a:r>
              <a:rPr sz="1200" b="1" spc="5" dirty="0">
                <a:latin typeface="Times New Roman"/>
                <a:cs typeface="Times New Roman"/>
              </a:rPr>
              <a:t>n</a:t>
            </a:r>
            <a:r>
              <a:rPr sz="1200" b="1" dirty="0">
                <a:latin typeface="Times New Roman"/>
                <a:cs typeface="Times New Roman"/>
              </a:rPr>
              <a:t>gle point </a:t>
            </a:r>
            <a:r>
              <a:rPr sz="1200" b="1" spc="-15" dirty="0">
                <a:latin typeface="Times New Roman"/>
                <a:cs typeface="Times New Roman"/>
              </a:rPr>
              <a:t>i</a:t>
            </a:r>
            <a:r>
              <a:rPr sz="1200" b="1" dirty="0">
                <a:latin typeface="Times New Roman"/>
                <a:cs typeface="Times New Roman"/>
              </a:rPr>
              <a:t>n ti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. </a:t>
            </a:r>
            <a:r>
              <a:rPr sz="1200" dirty="0">
                <a:latin typeface="Times New Roman"/>
                <a:cs typeface="Times New Roman"/>
              </a:rPr>
              <a:t>Notice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 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 sp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point in time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taki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 the s</a:t>
            </a:r>
            <a:r>
              <a:rPr sz="1200" spc="5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pshot,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w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ll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one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the two 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nts (</a:t>
            </a:r>
            <a:r>
              <a:rPr sz="1200" dirty="0">
                <a:latin typeface="Symbol"/>
                <a:cs typeface="Symbol"/>
              </a:rPr>
              <a:t>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 k)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 sp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2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 qui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k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in s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ace</a:t>
            </a:r>
            <a:r>
              <a:rPr sz="12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8119109"/>
            <a:ext cx="5930900" cy="922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261620">
              <a:lnSpc>
                <a:spcPct val="100000"/>
              </a:lnSpc>
            </a:pPr>
            <a:r>
              <a:rPr sz="1100" b="1" spc="-5" dirty="0" smtClean="0">
                <a:latin typeface="Calibri"/>
                <a:cs typeface="Calibri"/>
              </a:rPr>
              <a:t>F</a:t>
            </a:r>
            <a:r>
              <a:rPr sz="1100" b="1" dirty="0" smtClean="0">
                <a:latin typeface="Calibri"/>
                <a:cs typeface="Calibri"/>
              </a:rPr>
              <a:t>ig</a:t>
            </a:r>
            <a:r>
              <a:rPr lang="en-US" sz="1100" b="1" dirty="0" smtClean="0">
                <a:latin typeface="Calibri"/>
                <a:cs typeface="Calibri"/>
              </a:rPr>
              <a:t>. 2</a:t>
            </a:r>
            <a:r>
              <a:rPr sz="1100" b="1" spc="5" dirty="0" smtClean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spc="-5" dirty="0">
                <a:latin typeface="Calibri"/>
                <a:cs typeface="Calibri"/>
              </a:rPr>
              <a:t>n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spc="-5" dirty="0">
                <a:latin typeface="Calibri"/>
                <a:cs typeface="Calibri"/>
              </a:rPr>
              <a:t>p</a:t>
            </a:r>
            <a:r>
              <a:rPr sz="1100" b="1" dirty="0">
                <a:latin typeface="Calibri"/>
                <a:cs typeface="Calibri"/>
              </a:rPr>
              <a:t>s</a:t>
            </a:r>
            <a:r>
              <a:rPr sz="1100" b="1" spc="-5" dirty="0">
                <a:latin typeface="Calibri"/>
                <a:cs typeface="Calibri"/>
              </a:rPr>
              <a:t>ho</a:t>
            </a:r>
            <a:r>
              <a:rPr sz="1100" b="1" dirty="0">
                <a:latin typeface="Calibri"/>
                <a:cs typeface="Calibri"/>
              </a:rPr>
              <a:t>t 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f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spc="-5" dirty="0">
                <a:latin typeface="Calibri"/>
                <a:cs typeface="Calibri"/>
              </a:rPr>
              <a:t>p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ti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l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V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ri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spc="-15" dirty="0">
                <a:latin typeface="Calibri"/>
                <a:cs typeface="Calibri"/>
              </a:rPr>
              <a:t>t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n 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f a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T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-2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v</a:t>
            </a:r>
            <a:r>
              <a:rPr sz="1100" b="1" spc="-5" dirty="0">
                <a:latin typeface="Calibri"/>
                <a:cs typeface="Calibri"/>
              </a:rPr>
              <a:t>e</a:t>
            </a:r>
            <a:r>
              <a:rPr sz="1100" b="1" spc="-10" dirty="0">
                <a:latin typeface="Calibri"/>
                <a:cs typeface="Calibri"/>
              </a:rPr>
              <a:t>l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n</a:t>
            </a:r>
            <a:r>
              <a:rPr sz="1100" b="1" dirty="0">
                <a:latin typeface="Calibri"/>
                <a:cs typeface="Calibri"/>
              </a:rPr>
              <a:t>g </a:t>
            </a:r>
            <a:r>
              <a:rPr sz="1100" b="1" spc="-5" dirty="0">
                <a:latin typeface="Calibri"/>
                <a:cs typeface="Calibri"/>
              </a:rPr>
              <a:t>W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ve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at a</a:t>
            </a:r>
            <a:r>
              <a:rPr sz="1100" b="1" spc="-5" dirty="0">
                <a:latin typeface="Calibri"/>
                <a:cs typeface="Calibri"/>
              </a:rPr>
              <a:t> Par</a:t>
            </a:r>
            <a:r>
              <a:rPr sz="1100" b="1" spc="-10" dirty="0">
                <a:latin typeface="Calibri"/>
                <a:cs typeface="Calibri"/>
              </a:rPr>
              <a:t>t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5" dirty="0">
                <a:latin typeface="Calibri"/>
                <a:cs typeface="Calibri"/>
              </a:rPr>
              <a:t>c</a:t>
            </a:r>
            <a:r>
              <a:rPr sz="1100" b="1" spc="-20" dirty="0">
                <a:latin typeface="Calibri"/>
                <a:cs typeface="Calibri"/>
              </a:rPr>
              <a:t>u</a:t>
            </a:r>
            <a:r>
              <a:rPr sz="1100" b="1" dirty="0">
                <a:latin typeface="Calibri"/>
                <a:cs typeface="Calibri"/>
              </a:rPr>
              <a:t>l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r </a:t>
            </a:r>
            <a:r>
              <a:rPr sz="1100" b="1" spc="-15" dirty="0">
                <a:latin typeface="Calibri"/>
                <a:cs typeface="Calibri"/>
              </a:rPr>
              <a:t>M</a:t>
            </a:r>
            <a:r>
              <a:rPr sz="1100" b="1" spc="-5" dirty="0">
                <a:latin typeface="Calibri"/>
                <a:cs typeface="Calibri"/>
              </a:rPr>
              <a:t>omen</a:t>
            </a:r>
            <a:r>
              <a:rPr sz="1100" b="1" dirty="0">
                <a:latin typeface="Calibri"/>
                <a:cs typeface="Calibri"/>
              </a:rPr>
              <a:t>t in</a:t>
            </a:r>
            <a:r>
              <a:rPr sz="1100" b="1" spc="-5" dirty="0">
                <a:latin typeface="Calibri"/>
                <a:cs typeface="Calibri"/>
              </a:rPr>
              <a:t> T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me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</a:pP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lang="en-US" sz="1200" spc="-15" dirty="0" smtClean="0">
                <a:latin typeface="Times New Roman"/>
                <a:cs typeface="Times New Roman"/>
              </a:rPr>
              <a:t>s. 1 &amp; 2</a:t>
            </a:r>
            <a:r>
              <a:rPr sz="1200" dirty="0" smtClean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ook 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simil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 to 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, th</a:t>
            </a:r>
            <a:r>
              <a:rPr sz="1200" spc="2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dirty="0" smtClean="0">
                <a:latin typeface="Times New Roman"/>
                <a:cs typeface="Times New Roman"/>
              </a:rPr>
              <a:t>Th</a:t>
            </a:r>
            <a:r>
              <a:rPr sz="1200" spc="-10" dirty="0" smtClean="0">
                <a:latin typeface="Times New Roman"/>
                <a:cs typeface="Times New Roman"/>
              </a:rPr>
              <a:t>a</a:t>
            </a:r>
            <a:r>
              <a:rPr sz="1200" dirty="0" smtClean="0">
                <a:latin typeface="Times New Roman"/>
                <a:cs typeface="Times New Roman"/>
              </a:rPr>
              <a:t>t’s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rt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2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ling 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fusin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5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 must think ab</a:t>
            </a:r>
            <a:r>
              <a:rPr sz="1200" spc="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ut 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 very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ise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10" dirty="0" smtClean="0">
                <a:latin typeface="Times New Roman"/>
                <a:cs typeface="Times New Roman"/>
              </a:rPr>
              <a:t>J</a:t>
            </a:r>
            <a:r>
              <a:rPr sz="1200" dirty="0" smtClean="0">
                <a:latin typeface="Times New Roman"/>
                <a:cs typeface="Times New Roman"/>
              </a:rPr>
              <a:t>ust </a:t>
            </a:r>
            <a:r>
              <a:rPr sz="1200" dirty="0">
                <a:latin typeface="Times New Roman"/>
                <a:cs typeface="Times New Roman"/>
              </a:rPr>
              <a:t>as 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n think of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</a:t>
            </a:r>
            <a:r>
              <a:rPr sz="1200" spc="-10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in the time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dom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in or in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1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main, 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lso think of tr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 smtClean="0">
                <a:latin typeface="Times New Roman"/>
                <a:cs typeface="Times New Roman"/>
              </a:rPr>
              <a:t>w</a:t>
            </a:r>
            <a:r>
              <a:rPr sz="1200" spc="-10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dirty="0" smtClean="0">
                <a:latin typeface="Times New Roman"/>
                <a:cs typeface="Times New Roman"/>
              </a:rPr>
              <a:t>s</a:t>
            </a:r>
            <a:r>
              <a:rPr lang="en-US" sz="1200" dirty="0" smtClean="0">
                <a:latin typeface="Times New Roman"/>
                <a:cs typeface="Times New Roman"/>
              </a:rPr>
              <a:t>.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19325" y="923925"/>
            <a:ext cx="3328670" cy="1868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95829" y="6165596"/>
            <a:ext cx="3380740" cy="18286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86150" y="3662298"/>
            <a:ext cx="799782" cy="5829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9875" y="4720716"/>
            <a:ext cx="2144776" cy="44005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9" name="Oval 8"/>
          <p:cNvSpPr/>
          <p:nvPr/>
        </p:nvSpPr>
        <p:spPr>
          <a:xfrm>
            <a:off x="6019800" y="3572762"/>
            <a:ext cx="685800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(5)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19800" y="4658309"/>
            <a:ext cx="685800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(6)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917751"/>
            <a:ext cx="5969000" cy="54845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0820" algn="just">
              <a:lnSpc>
                <a:spcPct val="110100"/>
              </a:lnSpc>
            </a:pP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om a time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rs</a:t>
            </a:r>
            <a:r>
              <a:rPr sz="1200" spc="5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rom 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rspe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dirty="0" smtClean="0">
                <a:latin typeface="Times New Roman"/>
                <a:cs typeface="Times New Roman"/>
              </a:rPr>
              <a:t>t </a:t>
            </a:r>
            <a:r>
              <a:rPr sz="1200" dirty="0">
                <a:latin typeface="Times New Roman"/>
                <a:cs typeface="Times New Roman"/>
              </a:rPr>
              <a:t>is 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2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co</a:t>
            </a:r>
            <a:r>
              <a:rPr sz="1200" spc="5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fuse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two, but k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pi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them 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 </a:t>
            </a:r>
            <a:r>
              <a:rPr sz="1200" spc="5" dirty="0">
                <a:latin typeface="Times New Roman"/>
                <a:cs typeface="Times New Roman"/>
              </a:rPr>
              <a:t>he</a:t>
            </a:r>
            <a:r>
              <a:rPr sz="1200" dirty="0">
                <a:latin typeface="Times New Roman"/>
                <a:cs typeface="Times New Roman"/>
              </a:rPr>
              <a:t>lps to und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the 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s.</a:t>
            </a: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 marR="102870" algn="just">
              <a:lnSpc>
                <a:spcPct val="110400"/>
              </a:lnSpc>
            </a:pP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rti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ula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omfo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table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 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dial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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om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rsp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 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the 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number k fills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s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role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pe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sp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dirty="0" smtClean="0">
                <a:latin typeface="Times New Roman"/>
                <a:cs typeface="Times New Roman"/>
              </a:rPr>
              <a:t>N</a:t>
            </a:r>
            <a:r>
              <a:rPr sz="1200" spc="-10" dirty="0" smtClean="0">
                <a:latin typeface="Times New Roman"/>
                <a:cs typeface="Times New Roman"/>
              </a:rPr>
              <a:t>e</a:t>
            </a:r>
            <a:r>
              <a:rPr sz="1200" dirty="0" smtClean="0">
                <a:latin typeface="Times New Roman"/>
                <a:cs typeface="Times New Roman"/>
              </a:rPr>
              <a:t>it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dirty="0" smtClean="0">
                <a:latin typeface="Times New Roman"/>
                <a:cs typeface="Times New Roman"/>
              </a:rPr>
              <a:t>r 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quick</a:t>
            </a:r>
            <a:r>
              <a:rPr sz="1200" spc="2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si</a:t>
            </a:r>
            <a:r>
              <a:rPr sz="1200" spc="1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identif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f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om 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 but both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 qu</a:t>
            </a:r>
            <a:r>
              <a:rPr sz="1200" spc="5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te 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2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 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dirty="0">
                <a:latin typeface="Times New Roman"/>
                <a:cs typeface="Times New Roman"/>
              </a:rPr>
              <a:t>q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</a:t>
            </a:r>
            <a:r>
              <a:rPr sz="1200" dirty="0" smtClean="0">
                <a:latin typeface="Times New Roman"/>
                <a:cs typeface="Times New Roman"/>
              </a:rPr>
              <a:t>.</a:t>
            </a:r>
            <a:r>
              <a:rPr lang="en-US" sz="1200" dirty="0" smtClean="0">
                <a:latin typeface="Times New Roman"/>
                <a:cs typeface="Times New Roman"/>
              </a:rPr>
              <a:t> </a:t>
            </a:r>
            <a:r>
              <a:rPr sz="1200" dirty="0" smtClean="0">
                <a:latin typeface="Times New Roman"/>
                <a:cs typeface="Times New Roman"/>
              </a:rPr>
              <a:t>Simil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l</a:t>
            </a:r>
            <a:r>
              <a:rPr sz="1200" spc="-40" dirty="0" smtClean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riod T 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5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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gous to </a:t>
            </a:r>
            <a:r>
              <a:rPr sz="1200" spc="-5" dirty="0">
                <a:latin typeface="Times New Roman"/>
                <a:cs typeface="Times New Roman"/>
              </a:rPr>
              <a:t>eac</a:t>
            </a:r>
            <a:r>
              <a:rPr sz="1200" dirty="0">
                <a:latin typeface="Times New Roman"/>
                <a:cs typeface="Times New Roman"/>
              </a:rPr>
              <a:t>h othe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b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th c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si</a:t>
            </a:r>
            <a:r>
              <a:rPr sz="1200" spc="1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 identifi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in the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orr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sp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nding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s.</a:t>
            </a: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69215" algn="just">
              <a:lnSpc>
                <a:spcPct val="110300"/>
              </a:lnSpc>
            </a:pPr>
            <a:r>
              <a:rPr sz="1200" dirty="0" smtClean="0">
                <a:latin typeface="Times New Roman"/>
                <a:cs typeface="Times New Roman"/>
              </a:rPr>
              <a:t>The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in time, 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it v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in sp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 but a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lationship betw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hose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tes of</a:t>
            </a:r>
            <a:r>
              <a:rPr sz="1200" spc="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 be maintain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in ord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to 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sure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 the 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</a:t>
            </a:r>
            <a:r>
              <a:rPr sz="1200" spc="-5" dirty="0">
                <a:latin typeface="Times New Roman"/>
                <a:cs typeface="Times New Roman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the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 velo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it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.  </a:t>
            </a:r>
            <a:r>
              <a:rPr lang="en-US" sz="1200" dirty="0" smtClean="0">
                <a:latin typeface="Times New Roman"/>
                <a:cs typeface="Times New Roman"/>
              </a:rPr>
              <a:t>The earlier e</a:t>
            </a:r>
            <a:r>
              <a:rPr sz="1200" dirty="0" smtClean="0">
                <a:latin typeface="Times New Roman"/>
                <a:cs typeface="Times New Roman"/>
              </a:rPr>
              <a:t>qu</a:t>
            </a:r>
            <a:r>
              <a:rPr sz="1200" spc="-10" dirty="0" smtClean="0">
                <a:latin typeface="Times New Roman"/>
                <a:cs typeface="Times New Roman"/>
              </a:rPr>
              <a:t>a</a:t>
            </a:r>
            <a:r>
              <a:rPr sz="1200" dirty="0" smtClean="0">
                <a:latin typeface="Times New Roman"/>
                <a:cs typeface="Times New Roman"/>
              </a:rPr>
              <a:t>tion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dirty="0" smtClean="0">
                <a:latin typeface="Times New Roman"/>
                <a:cs typeface="Times New Roman"/>
              </a:rPr>
              <a:t>n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tual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follows, showing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two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</a:t>
            </a:r>
            <a:r>
              <a:rPr sz="1200" spc="-5" dirty="0">
                <a:latin typeface="Times New Roman"/>
                <a:cs typeface="Times New Roman"/>
              </a:rPr>
              <a:t>fe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qui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lent)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lationships 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tw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n time 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s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va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iations, both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10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hich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lp to 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loci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f </a:t>
            </a:r>
            <a:r>
              <a:rPr sz="1200" spc="-1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dirty="0">
                <a:latin typeface="Times New Roman"/>
                <a:cs typeface="Times New Roman"/>
              </a:rPr>
              <a:t>ropa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 indent="4987290">
              <a:lnSpc>
                <a:spcPct val="100000"/>
              </a:lnSpc>
            </a:pPr>
            <a:endParaRPr lang="en-US" sz="12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800" baseline="2314" dirty="0" smtClean="0">
                <a:latin typeface="Times New Roman"/>
                <a:cs typeface="Times New Roman"/>
              </a:rPr>
              <a:t>R</a:t>
            </a:r>
            <a:r>
              <a:rPr sz="1800" spc="-7" baseline="2314" dirty="0" smtClean="0">
                <a:latin typeface="Times New Roman"/>
                <a:cs typeface="Times New Roman"/>
              </a:rPr>
              <a:t>eca</a:t>
            </a:r>
            <a:r>
              <a:rPr sz="1800" baseline="2314" dirty="0" smtClean="0">
                <a:latin typeface="Times New Roman"/>
                <a:cs typeface="Times New Roman"/>
              </a:rPr>
              <a:t>ll </a:t>
            </a:r>
            <a:r>
              <a:rPr sz="1800" baseline="2314" dirty="0">
                <a:latin typeface="Times New Roman"/>
                <a:cs typeface="Times New Roman"/>
              </a:rPr>
              <a:t>that in f</a:t>
            </a:r>
            <a:r>
              <a:rPr sz="1800" spc="-7" baseline="2314" dirty="0">
                <a:latin typeface="Times New Roman"/>
                <a:cs typeface="Times New Roman"/>
              </a:rPr>
              <a:t>r</a:t>
            </a:r>
            <a:r>
              <a:rPr sz="1800" spc="7" baseline="2314" dirty="0">
                <a:latin typeface="Times New Roman"/>
                <a:cs typeface="Times New Roman"/>
              </a:rPr>
              <a:t>e</a:t>
            </a:r>
            <a:r>
              <a:rPr sz="1800" baseline="2314" dirty="0">
                <a:latin typeface="Times New Roman"/>
                <a:cs typeface="Times New Roman"/>
              </a:rPr>
              <a:t>e</a:t>
            </a:r>
            <a:r>
              <a:rPr sz="1800" spc="-7" baseline="2314" dirty="0">
                <a:latin typeface="Times New Roman"/>
                <a:cs typeface="Times New Roman"/>
              </a:rPr>
              <a:t> </a:t>
            </a:r>
            <a:r>
              <a:rPr sz="1800" baseline="2314" dirty="0">
                <a:latin typeface="Times New Roman"/>
                <a:cs typeface="Times New Roman"/>
              </a:rPr>
              <a:t>sp</a:t>
            </a:r>
            <a:r>
              <a:rPr sz="1800" spc="-7" baseline="2314" dirty="0">
                <a:latin typeface="Times New Roman"/>
                <a:cs typeface="Times New Roman"/>
              </a:rPr>
              <a:t>a</a:t>
            </a:r>
            <a:r>
              <a:rPr sz="1800" spc="7" baseline="2314" dirty="0">
                <a:latin typeface="Times New Roman"/>
                <a:cs typeface="Times New Roman"/>
              </a:rPr>
              <a:t>c</a:t>
            </a:r>
            <a:r>
              <a:rPr sz="1800" spc="-7" baseline="2314" dirty="0">
                <a:latin typeface="Times New Roman"/>
                <a:cs typeface="Times New Roman"/>
              </a:rPr>
              <a:t>e</a:t>
            </a:r>
            <a:r>
              <a:rPr sz="1800" baseline="2314" dirty="0">
                <a:latin typeface="Times New Roman"/>
                <a:cs typeface="Times New Roman"/>
              </a:rPr>
              <a:t>,</a:t>
            </a:r>
            <a:r>
              <a:rPr sz="1800" spc="15" baseline="2314" dirty="0">
                <a:latin typeface="Times New Roman"/>
                <a:cs typeface="Times New Roman"/>
              </a:rPr>
              <a:t> </a:t>
            </a:r>
            <a:r>
              <a:rPr sz="1800" spc="7" baseline="2314" dirty="0">
                <a:latin typeface="Times New Roman"/>
                <a:cs typeface="Times New Roman"/>
              </a:rPr>
              <a:t>v</a:t>
            </a:r>
            <a:r>
              <a:rPr sz="800" spc="-15" dirty="0">
                <a:latin typeface="Symbol"/>
                <a:cs typeface="Symbol"/>
              </a:rPr>
              <a:t></a:t>
            </a:r>
            <a:r>
              <a:rPr sz="1800" spc="7" baseline="2314" dirty="0">
                <a:latin typeface="Times New Roman"/>
                <a:cs typeface="Times New Roman"/>
              </a:rPr>
              <a:t>=</a:t>
            </a:r>
            <a:r>
              <a:rPr sz="1800" spc="-7" baseline="2314" dirty="0">
                <a:latin typeface="Times New Roman"/>
                <a:cs typeface="Times New Roman"/>
              </a:rPr>
              <a:t>c</a:t>
            </a:r>
            <a:r>
              <a:rPr sz="1800" baseline="2314" dirty="0">
                <a:latin typeface="Times New Roman"/>
                <a:cs typeface="Times New Roman"/>
              </a:rPr>
              <a:t>, but this will not be the</a:t>
            </a:r>
            <a:r>
              <a:rPr sz="1800" spc="-7" baseline="2314" dirty="0">
                <a:latin typeface="Times New Roman"/>
                <a:cs typeface="Times New Roman"/>
              </a:rPr>
              <a:t> ca</a:t>
            </a:r>
            <a:r>
              <a:rPr sz="1800" baseline="2314" dirty="0">
                <a:latin typeface="Times New Roman"/>
                <a:cs typeface="Times New Roman"/>
              </a:rPr>
              <a:t>se</a:t>
            </a:r>
            <a:r>
              <a:rPr sz="1800" spc="-7" baseline="2314" dirty="0">
                <a:latin typeface="Times New Roman"/>
                <a:cs typeface="Times New Roman"/>
              </a:rPr>
              <a:t> </a:t>
            </a:r>
            <a:r>
              <a:rPr sz="1800" baseline="2314" dirty="0">
                <a:latin typeface="Times New Roman"/>
                <a:cs typeface="Times New Roman"/>
              </a:rPr>
              <a:t>in di</a:t>
            </a:r>
            <a:r>
              <a:rPr sz="1800" spc="-7" baseline="2314" dirty="0">
                <a:latin typeface="Times New Roman"/>
                <a:cs typeface="Times New Roman"/>
              </a:rPr>
              <a:t>e</a:t>
            </a:r>
            <a:r>
              <a:rPr sz="1800" baseline="2314" dirty="0">
                <a:latin typeface="Times New Roman"/>
                <a:cs typeface="Times New Roman"/>
              </a:rPr>
              <a:t>l</a:t>
            </a:r>
            <a:r>
              <a:rPr sz="1800" spc="7" baseline="2314" dirty="0">
                <a:latin typeface="Times New Roman"/>
                <a:cs typeface="Times New Roman"/>
              </a:rPr>
              <a:t>e</a:t>
            </a:r>
            <a:r>
              <a:rPr sz="1800" spc="-7" baseline="2314" dirty="0">
                <a:latin typeface="Times New Roman"/>
                <a:cs typeface="Times New Roman"/>
              </a:rPr>
              <a:t>c</a:t>
            </a:r>
            <a:r>
              <a:rPr sz="1800" baseline="2314" dirty="0">
                <a:latin typeface="Times New Roman"/>
                <a:cs typeface="Times New Roman"/>
              </a:rPr>
              <a:t>tric</a:t>
            </a:r>
            <a:r>
              <a:rPr sz="1800" spc="-7" baseline="2314" dirty="0">
                <a:latin typeface="Times New Roman"/>
                <a:cs typeface="Times New Roman"/>
              </a:rPr>
              <a:t> </a:t>
            </a:r>
            <a:r>
              <a:rPr sz="1800" baseline="2314" dirty="0" smtClean="0">
                <a:latin typeface="Times New Roman"/>
                <a:cs typeface="Times New Roman"/>
              </a:rPr>
              <a:t>ma</a:t>
            </a:r>
            <a:r>
              <a:rPr sz="1800" spc="15" baseline="2314" dirty="0" smtClean="0">
                <a:latin typeface="Times New Roman"/>
                <a:cs typeface="Times New Roman"/>
              </a:rPr>
              <a:t>t</a:t>
            </a:r>
            <a:r>
              <a:rPr sz="1800" spc="-7" baseline="2314" dirty="0" smtClean="0">
                <a:latin typeface="Times New Roman"/>
                <a:cs typeface="Times New Roman"/>
              </a:rPr>
              <a:t>e</a:t>
            </a:r>
            <a:r>
              <a:rPr sz="1800" baseline="2314" dirty="0" smtClean="0">
                <a:latin typeface="Times New Roman"/>
                <a:cs typeface="Times New Roman"/>
              </a:rPr>
              <a:t>ri</a:t>
            </a:r>
            <a:r>
              <a:rPr sz="1800" spc="-15" baseline="2314" dirty="0" smtClean="0">
                <a:latin typeface="Times New Roman"/>
                <a:cs typeface="Times New Roman"/>
              </a:rPr>
              <a:t>a</a:t>
            </a:r>
            <a:r>
              <a:rPr sz="1800" baseline="2314" dirty="0" smtClean="0">
                <a:latin typeface="Times New Roman"/>
                <a:cs typeface="Times New Roman"/>
              </a:rPr>
              <a:t>ls.</a:t>
            </a:r>
            <a:endParaRPr lang="en-US" sz="1800" baseline="2314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05"/>
              </a:spcBef>
            </a:pPr>
            <a:endParaRPr lang="en-US" sz="1200" b="1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05"/>
              </a:spcBef>
            </a:pPr>
            <a:endParaRPr lang="en-US" sz="1200" b="1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05"/>
              </a:spcBef>
            </a:pPr>
            <a:endParaRPr lang="en-US" sz="1200" b="1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05"/>
              </a:spcBef>
            </a:pPr>
            <a:endParaRPr lang="en-US" sz="1200" b="1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05"/>
              </a:spcBef>
            </a:pPr>
            <a:r>
              <a:rPr sz="1200" b="1" dirty="0" smtClean="0">
                <a:latin typeface="Times New Roman"/>
                <a:cs typeface="Times New Roman"/>
              </a:rPr>
              <a:t>Exa</a:t>
            </a:r>
            <a:r>
              <a:rPr sz="1200" b="1" spc="-20" dirty="0" smtClean="0">
                <a:latin typeface="Times New Roman"/>
                <a:cs typeface="Times New Roman"/>
              </a:rPr>
              <a:t>m</a:t>
            </a:r>
            <a:r>
              <a:rPr sz="1200" b="1" dirty="0" smtClean="0">
                <a:latin typeface="Times New Roman"/>
                <a:cs typeface="Times New Roman"/>
              </a:rPr>
              <a:t>ple</a:t>
            </a:r>
            <a:r>
              <a:rPr sz="1200" b="1" spc="-5" dirty="0" smtClean="0">
                <a:latin typeface="Times New Roman"/>
                <a:cs typeface="Times New Roman"/>
              </a:rPr>
              <a:t> </a:t>
            </a:r>
            <a:r>
              <a:rPr sz="1200" b="1" dirty="0" smtClean="0">
                <a:latin typeface="Times New Roman"/>
                <a:cs typeface="Times New Roman"/>
              </a:rPr>
              <a:t>1</a:t>
            </a:r>
            <a:r>
              <a:rPr sz="1200" b="1" dirty="0">
                <a:latin typeface="Times New Roman"/>
                <a:cs typeface="Times New Roman"/>
              </a:rPr>
              <a:t>: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tr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 a 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5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th of 2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dirty="0">
                <a:latin typeface="Times New Roman"/>
                <a:cs typeface="Times New Roman"/>
              </a:rPr>
              <a:t>, 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mine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dial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5" dirty="0">
                <a:latin typeface="Times New Roman"/>
                <a:cs typeface="Times New Roman"/>
              </a:rPr>
              <a:t>c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umbe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p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riod.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200" y="6775888"/>
            <a:ext cx="603280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600" b="1" spc="-20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e Number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and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hase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Velo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6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in Diel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ctric Mater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als</a:t>
            </a:r>
            <a:endParaRPr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205140"/>
            <a:ext cx="5969000" cy="12280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7475" algn="just">
              <a:lnSpc>
                <a:spcPct val="110300"/>
              </a:lnSpc>
            </a:pP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trom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tic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prop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diel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tric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medium (su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lass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 pl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sti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) 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 in 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ree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s. </a:t>
            </a:r>
            <a:r>
              <a:rPr sz="1200" dirty="0" smtClean="0">
                <a:latin typeface="Times New Roman"/>
                <a:cs typeface="Times New Roman"/>
              </a:rPr>
              <a:t>This </a:t>
            </a:r>
            <a:r>
              <a:rPr sz="1200" dirty="0">
                <a:latin typeface="Times New Roman"/>
                <a:cs typeface="Times New Roman"/>
              </a:rPr>
              <a:t>me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ns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rate 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which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 v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in sp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dirty="0" smtClean="0">
                <a:latin typeface="Times New Roman"/>
                <a:cs typeface="Times New Roman"/>
              </a:rPr>
              <a:t>ll </a:t>
            </a:r>
            <a:r>
              <a:rPr sz="1200" dirty="0">
                <a:latin typeface="Times New Roman"/>
                <a:cs typeface="Times New Roman"/>
              </a:rPr>
              <a:t>that we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lcul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number in f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follows:</a:t>
            </a:r>
          </a:p>
          <a:p>
            <a:pPr algn="just">
              <a:lnSpc>
                <a:spcPct val="100000"/>
              </a:lnSpc>
              <a:spcBef>
                <a:spcPts val="1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R="5080" algn="just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00400" y="3766692"/>
            <a:ext cx="1365885" cy="742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77235" y="8033004"/>
            <a:ext cx="2217928" cy="5511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10" name="Oval 9"/>
          <p:cNvSpPr/>
          <p:nvPr/>
        </p:nvSpPr>
        <p:spPr>
          <a:xfrm>
            <a:off x="6019800" y="3886200"/>
            <a:ext cx="685800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(7)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917751"/>
            <a:ext cx="5969000" cy="35525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0955" algn="just">
              <a:lnSpc>
                <a:spcPct val="110100"/>
              </a:lnSpc>
            </a:pPr>
            <a:r>
              <a:rPr sz="1200" dirty="0">
                <a:latin typeface="Times New Roman"/>
                <a:cs typeface="Times New Roman"/>
              </a:rPr>
              <a:t>This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will 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modifi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to in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lude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la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ive p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rmittivi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tive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rme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bili</a:t>
            </a:r>
            <a:r>
              <a:rPr sz="1200" spc="1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the 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tr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thr</a:t>
            </a:r>
            <a:r>
              <a:rPr sz="1200" spc="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h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2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ial oth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th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uum:</a:t>
            </a: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6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12700" marR="120014">
              <a:lnSpc>
                <a:spcPct val="110400"/>
              </a:lnSpc>
            </a:pPr>
            <a:endParaRPr lang="en-US" sz="1800" spc="7" baseline="4629" dirty="0" smtClean="0">
              <a:latin typeface="Times New Roman"/>
              <a:cs typeface="Times New Roman"/>
            </a:endParaRPr>
          </a:p>
          <a:p>
            <a:pPr marL="12700" marR="120014" algn="just">
              <a:lnSpc>
                <a:spcPct val="110400"/>
              </a:lnSpc>
            </a:pPr>
            <a:r>
              <a:rPr sz="1800" spc="7" baseline="4629" dirty="0" smtClean="0">
                <a:latin typeface="Times New Roman"/>
                <a:cs typeface="Times New Roman"/>
              </a:rPr>
              <a:t>T</a:t>
            </a:r>
            <a:r>
              <a:rPr sz="1800" spc="-37" baseline="4629" dirty="0" smtClean="0">
                <a:latin typeface="Times New Roman"/>
                <a:cs typeface="Times New Roman"/>
              </a:rPr>
              <a:t>y</a:t>
            </a:r>
            <a:r>
              <a:rPr sz="1800" baseline="4629" dirty="0" smtClean="0">
                <a:latin typeface="Times New Roman"/>
                <a:cs typeface="Times New Roman"/>
              </a:rPr>
              <a:t>pi</a:t>
            </a:r>
            <a:r>
              <a:rPr sz="1800" spc="7" baseline="4629" dirty="0" smtClean="0">
                <a:latin typeface="Times New Roman"/>
                <a:cs typeface="Times New Roman"/>
              </a:rPr>
              <a:t>c</a:t>
            </a:r>
            <a:r>
              <a:rPr sz="1800" spc="-7" baseline="4629" dirty="0" smtClean="0">
                <a:latin typeface="Times New Roman"/>
                <a:cs typeface="Times New Roman"/>
              </a:rPr>
              <a:t>a</a:t>
            </a:r>
            <a:r>
              <a:rPr sz="1800" baseline="4629" dirty="0" smtClean="0">
                <a:latin typeface="Times New Roman"/>
                <a:cs typeface="Times New Roman"/>
              </a:rPr>
              <a:t>l</a:t>
            </a:r>
            <a:r>
              <a:rPr sz="1800" spc="22" baseline="4629" dirty="0" smtClean="0">
                <a:latin typeface="Times New Roman"/>
                <a:cs typeface="Times New Roman"/>
              </a:rPr>
              <a:t>l</a:t>
            </a:r>
            <a:r>
              <a:rPr sz="1800" spc="-37" baseline="4629" dirty="0" smtClean="0">
                <a:latin typeface="Times New Roman"/>
                <a:cs typeface="Times New Roman"/>
              </a:rPr>
              <a:t>y</a:t>
            </a:r>
            <a:r>
              <a:rPr sz="1800" baseline="4629" dirty="0">
                <a:latin typeface="Times New Roman"/>
                <a:cs typeface="Times New Roman"/>
              </a:rPr>
              <a:t>,</a:t>
            </a:r>
            <a:r>
              <a:rPr sz="1800" spc="22" baseline="4629" dirty="0">
                <a:latin typeface="Times New Roman"/>
                <a:cs typeface="Times New Roman"/>
              </a:rPr>
              <a:t> </a:t>
            </a:r>
            <a:r>
              <a:rPr sz="1800" spc="-15" baseline="4629" dirty="0">
                <a:latin typeface="Symbol"/>
                <a:cs typeface="Symbol"/>
              </a:rPr>
              <a:t></a:t>
            </a:r>
            <a:r>
              <a:rPr sz="800" dirty="0">
                <a:latin typeface="Times New Roman"/>
                <a:cs typeface="Times New Roman"/>
              </a:rPr>
              <a:t>r</a:t>
            </a:r>
            <a:r>
              <a:rPr sz="800" spc="95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will be</a:t>
            </a:r>
            <a:r>
              <a:rPr sz="1800" spc="-7" baseline="4629" dirty="0">
                <a:latin typeface="Times New Roman"/>
                <a:cs typeface="Times New Roman"/>
              </a:rPr>
              <a:t> e</a:t>
            </a:r>
            <a:r>
              <a:rPr sz="1800" baseline="4629" dirty="0">
                <a:latin typeface="Times New Roman"/>
                <a:cs typeface="Times New Roman"/>
              </a:rPr>
              <a:t>q</a:t>
            </a:r>
            <a:r>
              <a:rPr sz="1800" spc="15" baseline="4629" dirty="0">
                <a:latin typeface="Times New Roman"/>
                <a:cs typeface="Times New Roman"/>
              </a:rPr>
              <a:t>u</a:t>
            </a:r>
            <a:r>
              <a:rPr sz="1800" spc="-7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l to one</a:t>
            </a:r>
            <a:r>
              <a:rPr sz="1800" spc="-7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unless the </a:t>
            </a:r>
            <a:r>
              <a:rPr sz="1800" spc="-7" baseline="4629" dirty="0">
                <a:latin typeface="Times New Roman"/>
                <a:cs typeface="Times New Roman"/>
              </a:rPr>
              <a:t>wa</a:t>
            </a:r>
            <a:r>
              <a:rPr sz="1800" spc="15" baseline="4629" dirty="0">
                <a:latin typeface="Times New Roman"/>
                <a:cs typeface="Times New Roman"/>
              </a:rPr>
              <a:t>v</a:t>
            </a:r>
            <a:r>
              <a:rPr sz="1800" baseline="4629" dirty="0">
                <a:latin typeface="Times New Roman"/>
                <a:cs typeface="Times New Roman"/>
              </a:rPr>
              <a:t>e</a:t>
            </a:r>
            <a:r>
              <a:rPr sz="1800" spc="7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is tr</a:t>
            </a:r>
            <a:r>
              <a:rPr sz="1800" spc="-15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v</a:t>
            </a: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1800" baseline="4629" dirty="0">
                <a:latin typeface="Times New Roman"/>
                <a:cs typeface="Times New Roman"/>
              </a:rPr>
              <a:t>ling</a:t>
            </a:r>
            <a:r>
              <a:rPr sz="1800" spc="-22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thro</a:t>
            </a:r>
            <a:r>
              <a:rPr sz="1800" spc="7" baseline="4629" dirty="0">
                <a:latin typeface="Times New Roman"/>
                <a:cs typeface="Times New Roman"/>
              </a:rPr>
              <a:t>u</a:t>
            </a:r>
            <a:r>
              <a:rPr sz="1800" spc="-22" baseline="4629" dirty="0">
                <a:latin typeface="Times New Roman"/>
                <a:cs typeface="Times New Roman"/>
              </a:rPr>
              <a:t>g</a:t>
            </a:r>
            <a:r>
              <a:rPr sz="1800" baseline="4629" dirty="0">
                <a:latin typeface="Times New Roman"/>
                <a:cs typeface="Times New Roman"/>
              </a:rPr>
              <a:t>h</a:t>
            </a:r>
            <a:r>
              <a:rPr sz="1800" spc="15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a</a:t>
            </a:r>
            <a:r>
              <a:rPr sz="1800" spc="-7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fe</a:t>
            </a:r>
            <a:r>
              <a:rPr sz="1800" spc="7" baseline="4629" dirty="0">
                <a:latin typeface="Times New Roman"/>
                <a:cs typeface="Times New Roman"/>
              </a:rPr>
              <a:t>r</a:t>
            </a:r>
            <a:r>
              <a:rPr sz="1800" baseline="4629" dirty="0">
                <a:latin typeface="Times New Roman"/>
                <a:cs typeface="Times New Roman"/>
              </a:rPr>
              <a:t>rom</a:t>
            </a:r>
            <a:r>
              <a:rPr sz="1800" spc="-15" baseline="4629" dirty="0">
                <a:latin typeface="Times New Roman"/>
                <a:cs typeface="Times New Roman"/>
              </a:rPr>
              <a:t>a</a:t>
            </a:r>
            <a:r>
              <a:rPr sz="1800" spc="-22" baseline="4629" dirty="0">
                <a:latin typeface="Times New Roman"/>
                <a:cs typeface="Times New Roman"/>
              </a:rPr>
              <a:t>g</a:t>
            </a:r>
            <a:r>
              <a:rPr sz="1800" spc="15" baseline="4629" dirty="0">
                <a:latin typeface="Times New Roman"/>
                <a:cs typeface="Times New Roman"/>
              </a:rPr>
              <a:t>n</a:t>
            </a: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1800" baseline="4629" dirty="0">
                <a:latin typeface="Times New Roman"/>
                <a:cs typeface="Times New Roman"/>
              </a:rPr>
              <a:t>tic</a:t>
            </a:r>
            <a:r>
              <a:rPr sz="1800" spc="-7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mat</a:t>
            </a: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1800" baseline="4629" dirty="0">
                <a:latin typeface="Times New Roman"/>
                <a:cs typeface="Times New Roman"/>
              </a:rPr>
              <a:t>r</a:t>
            </a:r>
            <a:r>
              <a:rPr sz="1800" spc="7" baseline="4629" dirty="0">
                <a:latin typeface="Times New Roman"/>
                <a:cs typeface="Times New Roman"/>
              </a:rPr>
              <a:t>i</a:t>
            </a:r>
            <a:r>
              <a:rPr sz="1800" spc="-7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l, but </a:t>
            </a:r>
            <a:r>
              <a:rPr sz="1800" spc="-22" baseline="4629" dirty="0">
                <a:latin typeface="Symbol"/>
                <a:cs typeface="Symbol"/>
              </a:rPr>
              <a:t></a:t>
            </a:r>
            <a:r>
              <a:rPr sz="800" dirty="0">
                <a:latin typeface="Times New Roman"/>
                <a:cs typeface="Times New Roman"/>
              </a:rPr>
              <a:t>r</a:t>
            </a:r>
            <a:r>
              <a:rPr sz="800" spc="95" dirty="0">
                <a:latin typeface="Times New Roman"/>
                <a:cs typeface="Times New Roman"/>
              </a:rPr>
              <a:t> </a:t>
            </a:r>
            <a:r>
              <a:rPr sz="1800" spc="7" baseline="4629" dirty="0">
                <a:latin typeface="Times New Roman"/>
                <a:cs typeface="Times New Roman"/>
              </a:rPr>
              <a:t>c</a:t>
            </a:r>
            <a:r>
              <a:rPr sz="1800" spc="-7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n h</a:t>
            </a:r>
            <a:r>
              <a:rPr sz="1800" spc="-7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ve</a:t>
            </a:r>
            <a:r>
              <a:rPr sz="1800" spc="7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a</a:t>
            </a:r>
            <a:r>
              <a:rPr sz="1800" spc="-7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v</a:t>
            </a:r>
            <a:r>
              <a:rPr sz="1800" spc="7" baseline="4629" dirty="0">
                <a:latin typeface="Times New Roman"/>
                <a:cs typeface="Times New Roman"/>
              </a:rPr>
              <a:t>e</a:t>
            </a:r>
            <a:r>
              <a:rPr sz="1800" spc="22" baseline="4629" dirty="0">
                <a:latin typeface="Times New Roman"/>
                <a:cs typeface="Times New Roman"/>
              </a:rPr>
              <a:t>r</a:t>
            </a:r>
            <a:r>
              <a:rPr sz="1800" baseline="4629" dirty="0">
                <a:latin typeface="Times New Roman"/>
                <a:cs typeface="Times New Roman"/>
              </a:rPr>
              <a:t>y</a:t>
            </a:r>
            <a:r>
              <a:rPr sz="1800" spc="-37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subst</a:t>
            </a:r>
            <a:r>
              <a:rPr sz="1800" spc="-7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nti</a:t>
            </a:r>
            <a:r>
              <a:rPr sz="1800" spc="-7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l impa</a:t>
            </a:r>
            <a:r>
              <a:rPr sz="1800" spc="-15" baseline="4629" dirty="0">
                <a:latin typeface="Times New Roman"/>
                <a:cs typeface="Times New Roman"/>
              </a:rPr>
              <a:t>c</a:t>
            </a:r>
            <a:r>
              <a:rPr sz="1800" baseline="4629" dirty="0">
                <a:latin typeface="Times New Roman"/>
                <a:cs typeface="Times New Roman"/>
              </a:rPr>
              <a:t>t on the</a:t>
            </a:r>
            <a:r>
              <a:rPr sz="1800" spc="-7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w</a:t>
            </a:r>
            <a:r>
              <a:rPr sz="1800" spc="-15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ve</a:t>
            </a:r>
            <a:r>
              <a:rPr sz="1800" spc="-7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number </a:t>
            </a:r>
            <a:r>
              <a:rPr sz="1800" spc="-7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nd, ther</a:t>
            </a: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1800" baseline="4629" dirty="0">
                <a:latin typeface="Times New Roman"/>
                <a:cs typeface="Times New Roman"/>
              </a:rPr>
              <a:t>for</a:t>
            </a: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1800" baseline="4629" dirty="0">
                <a:latin typeface="Times New Roman"/>
                <a:cs typeface="Times New Roman"/>
              </a:rPr>
              <a:t>, the </a:t>
            </a:r>
            <a:r>
              <a:rPr sz="1800" spc="-15" baseline="4629" dirty="0">
                <a:latin typeface="Times New Roman"/>
                <a:cs typeface="Times New Roman"/>
              </a:rPr>
              <a:t>r</a:t>
            </a:r>
            <a:r>
              <a:rPr sz="1800" spc="-7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te </a:t>
            </a:r>
            <a:r>
              <a:rPr sz="1800" spc="7" baseline="4629" dirty="0">
                <a:latin typeface="Times New Roman"/>
                <a:cs typeface="Times New Roman"/>
              </a:rPr>
              <a:t>o</a:t>
            </a:r>
            <a:r>
              <a:rPr sz="1800" baseline="4629" dirty="0">
                <a:latin typeface="Times New Roman"/>
                <a:cs typeface="Times New Roman"/>
              </a:rPr>
              <a:t>f sp</a:t>
            </a:r>
            <a:r>
              <a:rPr sz="1800" spc="-15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ti</a:t>
            </a:r>
            <a:r>
              <a:rPr sz="1800" spc="-7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l 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.</a:t>
            </a: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38100" algn="just">
              <a:lnSpc>
                <a:spcPct val="111700"/>
              </a:lnSpc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most int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bout this situ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is that the 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 </a:t>
            </a:r>
            <a:r>
              <a:rPr sz="1200" spc="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f time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ion does not ch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. 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dial 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y </a:t>
            </a:r>
            <a:r>
              <a:rPr sz="1200" dirty="0">
                <a:latin typeface="Symbol"/>
                <a:cs typeface="Symbol"/>
              </a:rPr>
              <a:t>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 be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onst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 matter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sses thro</a:t>
            </a:r>
            <a:r>
              <a:rPr sz="1200" spc="5" dirty="0">
                <a:latin typeface="Times New Roman"/>
                <a:cs typeface="Times New Roman"/>
              </a:rPr>
              <a:t>u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h. </a:t>
            </a:r>
            <a:r>
              <a:rPr sz="1200" dirty="0" smtClean="0">
                <a:latin typeface="Times New Roman"/>
                <a:cs typeface="Times New Roman"/>
              </a:rPr>
              <a:t>This </a:t>
            </a:r>
            <a:r>
              <a:rPr sz="1200" dirty="0">
                <a:latin typeface="Times New Roman"/>
                <a:cs typeface="Times New Roman"/>
              </a:rPr>
              <a:t>is a v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1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import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 princ</a:t>
            </a:r>
            <a:r>
              <a:rPr sz="1200" spc="5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ple to 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memb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r: T</a:t>
            </a:r>
            <a:r>
              <a:rPr sz="1200" spc="5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number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nding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 the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l, but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dial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lw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s the 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me.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dirty="0" smtClean="0">
                <a:latin typeface="Times New Roman"/>
                <a:cs typeface="Times New Roman"/>
              </a:rPr>
              <a:t>his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 is illustr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ted in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dirty="0" smtClean="0">
                <a:latin typeface="Times New Roman"/>
                <a:cs typeface="Times New Roman"/>
              </a:rPr>
              <a:t>ig</a:t>
            </a:r>
            <a:r>
              <a:rPr lang="en-US" sz="1200" dirty="0" smtClean="0">
                <a:latin typeface="Times New Roman"/>
                <a:cs typeface="Times New Roman"/>
              </a:rPr>
              <a:t>. </a:t>
            </a:r>
            <a:r>
              <a:rPr sz="1200" dirty="0" smtClean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whi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 shows a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number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tr</a:t>
            </a:r>
            <a:r>
              <a:rPr sz="1200" spc="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ma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moves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om va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uum into </a:t>
            </a:r>
            <a:r>
              <a:rPr sz="1200" spc="-10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lass, whi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the 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len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th 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rom </a:t>
            </a:r>
            <a:r>
              <a:rPr sz="1200" dirty="0" smtClean="0">
                <a:latin typeface="Times New Roman"/>
                <a:cs typeface="Times New Roman"/>
              </a:rPr>
              <a:t>2.5</a:t>
            </a:r>
            <a:r>
              <a:rPr lang="en-US" sz="1200" dirty="0" smtClean="0">
                <a:latin typeface="Times New Roman"/>
                <a:cs typeface="Times New Roman"/>
              </a:rPr>
              <a:t> </a:t>
            </a:r>
            <a:r>
              <a:rPr sz="1200" dirty="0" smtClean="0">
                <a:latin typeface="Times New Roman"/>
                <a:cs typeface="Times New Roman"/>
              </a:rPr>
              <a:t>m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dirty="0" smtClean="0">
                <a:latin typeface="Times New Roman"/>
                <a:cs typeface="Times New Roman"/>
              </a:rPr>
              <a:t>1.25</a:t>
            </a:r>
            <a:r>
              <a:rPr lang="en-US" sz="1200" dirty="0" smtClean="0">
                <a:latin typeface="Times New Roman"/>
                <a:cs typeface="Times New Roman"/>
              </a:rPr>
              <a:t> </a:t>
            </a:r>
            <a:r>
              <a:rPr sz="1200" dirty="0" smtClean="0">
                <a:latin typeface="Times New Roman"/>
                <a:cs typeface="Times New Roman"/>
              </a:rPr>
              <a:t>m</a:t>
            </a:r>
            <a:r>
              <a:rPr sz="1200" dirty="0"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44904" y="6814184"/>
            <a:ext cx="5221605" cy="7155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433705">
              <a:lnSpc>
                <a:spcPct val="100000"/>
              </a:lnSpc>
            </a:pPr>
            <a:r>
              <a:rPr sz="1100" b="1" spc="-5" dirty="0" smtClean="0">
                <a:latin typeface="Calibri"/>
                <a:cs typeface="Calibri"/>
              </a:rPr>
              <a:t>F</a:t>
            </a:r>
            <a:r>
              <a:rPr sz="1100" b="1" dirty="0" smtClean="0">
                <a:latin typeface="Calibri"/>
                <a:cs typeface="Calibri"/>
              </a:rPr>
              <a:t>ig</a:t>
            </a:r>
            <a:r>
              <a:rPr lang="en-US" sz="1100" b="1" dirty="0" smtClean="0">
                <a:latin typeface="Calibri"/>
                <a:cs typeface="Calibri"/>
              </a:rPr>
              <a:t>. </a:t>
            </a:r>
            <a:r>
              <a:rPr sz="1100" b="1" spc="-10" dirty="0" smtClean="0">
                <a:latin typeface="Calibri"/>
                <a:cs typeface="Calibri"/>
              </a:rPr>
              <a:t>3</a:t>
            </a:r>
            <a:r>
              <a:rPr sz="1100" b="1" dirty="0">
                <a:latin typeface="Calibri"/>
                <a:cs typeface="Calibri"/>
              </a:rPr>
              <a:t>.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W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v</a:t>
            </a:r>
            <a:r>
              <a:rPr sz="1100" b="1" spc="-20" dirty="0">
                <a:latin typeface="Calibri"/>
                <a:cs typeface="Calibri"/>
              </a:rPr>
              <a:t>e</a:t>
            </a:r>
            <a:r>
              <a:rPr sz="1100" b="1" dirty="0">
                <a:latin typeface="Calibri"/>
                <a:cs typeface="Calibri"/>
              </a:rPr>
              <a:t>l</a:t>
            </a:r>
            <a:r>
              <a:rPr sz="1100" b="1" spc="-5" dirty="0">
                <a:latin typeface="Calibri"/>
                <a:cs typeface="Calibri"/>
              </a:rPr>
              <a:t>en</a:t>
            </a:r>
            <a:r>
              <a:rPr sz="1100" b="1" dirty="0">
                <a:latin typeface="Calibri"/>
                <a:cs typeface="Calibri"/>
              </a:rPr>
              <a:t>gth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-15" dirty="0">
                <a:latin typeface="Calibri"/>
                <a:cs typeface="Calibri"/>
              </a:rPr>
              <a:t>a</a:t>
            </a:r>
            <a:r>
              <a:rPr sz="1100" b="1" spc="-5" dirty="0">
                <a:latin typeface="Calibri"/>
                <a:cs typeface="Calibri"/>
              </a:rPr>
              <a:t>n</a:t>
            </a:r>
            <a:r>
              <a:rPr sz="1100" b="1" dirty="0">
                <a:latin typeface="Calibri"/>
                <a:cs typeface="Calibri"/>
              </a:rPr>
              <a:t>d</a:t>
            </a:r>
            <a:r>
              <a:rPr sz="1100" b="1" spc="-5" dirty="0">
                <a:latin typeface="Calibri"/>
                <a:cs typeface="Calibri"/>
              </a:rPr>
              <a:t> W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ve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N</a:t>
            </a:r>
            <a:r>
              <a:rPr sz="1100" b="1" spc="-5" dirty="0">
                <a:latin typeface="Calibri"/>
                <a:cs typeface="Calibri"/>
              </a:rPr>
              <a:t>umbe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C</a:t>
            </a:r>
            <a:r>
              <a:rPr sz="1100" b="1" spc="-5" dirty="0">
                <a:latin typeface="Calibri"/>
                <a:cs typeface="Calibri"/>
              </a:rPr>
              <a:t>h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spc="-5" dirty="0">
                <a:latin typeface="Calibri"/>
                <a:cs typeface="Calibri"/>
              </a:rPr>
              <a:t>n</a:t>
            </a:r>
            <a:r>
              <a:rPr sz="1100" b="1" dirty="0">
                <a:latin typeface="Calibri"/>
                <a:cs typeface="Calibri"/>
              </a:rPr>
              <a:t>ge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t a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M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teri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l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Tr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spc="-5" dirty="0">
                <a:latin typeface="Calibri"/>
                <a:cs typeface="Calibri"/>
              </a:rPr>
              <a:t>n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15" dirty="0">
                <a:latin typeface="Calibri"/>
                <a:cs typeface="Calibri"/>
              </a:rPr>
              <a:t>t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n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endParaRPr lang="en-US" sz="1800" b="1" baseline="4629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baseline="4629" dirty="0" smtClean="0">
                <a:latin typeface="Times New Roman"/>
                <a:cs typeface="Times New Roman"/>
              </a:rPr>
              <a:t>Exa</a:t>
            </a:r>
            <a:r>
              <a:rPr sz="1800" b="1" spc="-30" baseline="4629" dirty="0" smtClean="0">
                <a:latin typeface="Times New Roman"/>
                <a:cs typeface="Times New Roman"/>
              </a:rPr>
              <a:t>m</a:t>
            </a:r>
            <a:r>
              <a:rPr sz="1800" b="1" baseline="4629" dirty="0" smtClean="0">
                <a:latin typeface="Times New Roman"/>
                <a:cs typeface="Times New Roman"/>
              </a:rPr>
              <a:t>ple</a:t>
            </a:r>
            <a:r>
              <a:rPr sz="1800" b="1" spc="-7" baseline="4629" dirty="0" smtClean="0">
                <a:latin typeface="Times New Roman"/>
                <a:cs typeface="Times New Roman"/>
              </a:rPr>
              <a:t> </a:t>
            </a:r>
            <a:r>
              <a:rPr sz="1800" b="1" baseline="4629" dirty="0" smtClean="0">
                <a:latin typeface="Times New Roman"/>
                <a:cs typeface="Times New Roman"/>
              </a:rPr>
              <a:t>2</a:t>
            </a:r>
            <a:r>
              <a:rPr sz="1800" b="1" baseline="4629" dirty="0">
                <a:latin typeface="Times New Roman"/>
                <a:cs typeface="Times New Roman"/>
              </a:rPr>
              <a:t>:</a:t>
            </a:r>
            <a:r>
              <a:rPr sz="1800" b="1" spc="-7" baseline="4629" dirty="0">
                <a:latin typeface="Times New Roman"/>
                <a:cs typeface="Times New Roman"/>
              </a:rPr>
              <a:t> </a:t>
            </a:r>
            <a:r>
              <a:rPr sz="1800" spc="7" baseline="4629" dirty="0">
                <a:latin typeface="Times New Roman"/>
                <a:cs typeface="Times New Roman"/>
              </a:rPr>
              <a:t>W</a:t>
            </a:r>
            <a:r>
              <a:rPr sz="1800" baseline="4629" dirty="0">
                <a:latin typeface="Times New Roman"/>
                <a:cs typeface="Times New Roman"/>
              </a:rPr>
              <a:t>h</a:t>
            </a:r>
            <a:r>
              <a:rPr sz="1800" spc="-7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t is the </a:t>
            </a:r>
            <a:r>
              <a:rPr sz="1800" spc="-7" baseline="4629" dirty="0">
                <a:latin typeface="Times New Roman"/>
                <a:cs typeface="Times New Roman"/>
              </a:rPr>
              <a:t>re</a:t>
            </a:r>
            <a:r>
              <a:rPr sz="1800" baseline="4629" dirty="0">
                <a:latin typeface="Times New Roman"/>
                <a:cs typeface="Times New Roman"/>
              </a:rPr>
              <a:t>lative di</a:t>
            </a: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1800" spc="15" baseline="4629" dirty="0">
                <a:latin typeface="Times New Roman"/>
                <a:cs typeface="Times New Roman"/>
              </a:rPr>
              <a:t>l</a:t>
            </a:r>
            <a:r>
              <a:rPr sz="1800" spc="-7" baseline="4629" dirty="0">
                <a:latin typeface="Times New Roman"/>
                <a:cs typeface="Times New Roman"/>
              </a:rPr>
              <a:t>ec</a:t>
            </a:r>
            <a:r>
              <a:rPr sz="1800" baseline="4629" dirty="0">
                <a:latin typeface="Times New Roman"/>
                <a:cs typeface="Times New Roman"/>
              </a:rPr>
              <a:t>tric</a:t>
            </a:r>
            <a:r>
              <a:rPr sz="1800" spc="7" baseline="4629" dirty="0">
                <a:latin typeface="Times New Roman"/>
                <a:cs typeface="Times New Roman"/>
              </a:rPr>
              <a:t> </a:t>
            </a:r>
            <a:r>
              <a:rPr sz="1800" spc="-7" baseline="4629" dirty="0">
                <a:latin typeface="Times New Roman"/>
                <a:cs typeface="Times New Roman"/>
              </a:rPr>
              <a:t>c</a:t>
            </a:r>
            <a:r>
              <a:rPr sz="1800" baseline="4629" dirty="0">
                <a:latin typeface="Times New Roman"/>
                <a:cs typeface="Times New Roman"/>
              </a:rPr>
              <a:t>o</a:t>
            </a:r>
            <a:r>
              <a:rPr sz="1800" spc="15" baseline="4629" dirty="0">
                <a:latin typeface="Times New Roman"/>
                <a:cs typeface="Times New Roman"/>
              </a:rPr>
              <a:t>n</a:t>
            </a:r>
            <a:r>
              <a:rPr sz="1800" baseline="4629" dirty="0">
                <a:latin typeface="Times New Roman"/>
                <a:cs typeface="Times New Roman"/>
              </a:rPr>
              <a:t>stant</a:t>
            </a:r>
            <a:r>
              <a:rPr sz="1800" spc="15" baseline="4629" dirty="0">
                <a:latin typeface="Times New Roman"/>
                <a:cs typeface="Times New Roman"/>
              </a:rPr>
              <a:t> </a:t>
            </a:r>
            <a:r>
              <a:rPr sz="1800" spc="-22" baseline="4629" dirty="0">
                <a:latin typeface="Symbol"/>
                <a:cs typeface="Symbol"/>
              </a:rPr>
              <a:t></a:t>
            </a:r>
            <a:r>
              <a:rPr sz="800" dirty="0">
                <a:latin typeface="Times New Roman"/>
                <a:cs typeface="Times New Roman"/>
              </a:rPr>
              <a:t>r</a:t>
            </a:r>
            <a:r>
              <a:rPr sz="800" spc="95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f</a:t>
            </a:r>
            <a:r>
              <a:rPr sz="1800" spc="7" baseline="4629" dirty="0">
                <a:latin typeface="Times New Roman"/>
                <a:cs typeface="Times New Roman"/>
              </a:rPr>
              <a:t>o</a:t>
            </a:r>
            <a:r>
              <a:rPr sz="1800" baseline="4629" dirty="0">
                <a:latin typeface="Times New Roman"/>
                <a:cs typeface="Times New Roman"/>
              </a:rPr>
              <a:t>r the </a:t>
            </a:r>
            <a:r>
              <a:rPr sz="1800" spc="-22" baseline="4629" dirty="0">
                <a:latin typeface="Times New Roman"/>
                <a:cs typeface="Times New Roman"/>
              </a:rPr>
              <a:t>g</a:t>
            </a:r>
            <a:r>
              <a:rPr sz="1800" baseline="4629" dirty="0">
                <a:latin typeface="Times New Roman"/>
                <a:cs typeface="Times New Roman"/>
              </a:rPr>
              <a:t>lass in </a:t>
            </a:r>
            <a:r>
              <a:rPr sz="1800" spc="-7" baseline="4629" dirty="0" smtClean="0">
                <a:latin typeface="Times New Roman"/>
                <a:cs typeface="Times New Roman"/>
              </a:rPr>
              <a:t>F</a:t>
            </a:r>
            <a:r>
              <a:rPr sz="1800" spc="15" baseline="4629" dirty="0" smtClean="0">
                <a:latin typeface="Times New Roman"/>
                <a:cs typeface="Times New Roman"/>
              </a:rPr>
              <a:t>i</a:t>
            </a:r>
            <a:r>
              <a:rPr sz="1800" spc="-22" baseline="4629" dirty="0" smtClean="0">
                <a:latin typeface="Times New Roman"/>
                <a:cs typeface="Times New Roman"/>
              </a:rPr>
              <a:t>g</a:t>
            </a:r>
            <a:r>
              <a:rPr lang="en-US" sz="1800" spc="-22" baseline="4629" dirty="0" smtClean="0">
                <a:latin typeface="Times New Roman"/>
                <a:cs typeface="Times New Roman"/>
              </a:rPr>
              <a:t>. </a:t>
            </a:r>
            <a:r>
              <a:rPr sz="1800" baseline="4629" dirty="0" smtClean="0">
                <a:latin typeface="Times New Roman"/>
                <a:cs typeface="Times New Roman"/>
              </a:rPr>
              <a:t>3</a:t>
            </a:r>
            <a:r>
              <a:rPr sz="1800" baseline="4629" dirty="0"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02004" y="8549689"/>
            <a:ext cx="5935980" cy="609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0400"/>
              </a:lnSpc>
            </a:pPr>
            <a:r>
              <a:rPr sz="1200" dirty="0">
                <a:latin typeface="Times New Roman"/>
                <a:cs typeface="Times New Roman"/>
              </a:rPr>
              <a:t>Althou</a:t>
            </a:r>
            <a:r>
              <a:rPr sz="1200" spc="-10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h it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pp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rs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</a:t>
            </a:r>
            <a:r>
              <a:rPr sz="1200" spc="1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c</a:t>
            </a:r>
            <a:r>
              <a:rPr sz="1200" spc="5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quick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 in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dirty="0" smtClean="0">
                <a:latin typeface="Times New Roman"/>
                <a:cs typeface="Times New Roman"/>
              </a:rPr>
              <a:t>i</a:t>
            </a:r>
            <a:r>
              <a:rPr sz="1200" spc="-10" dirty="0" smtClean="0">
                <a:latin typeface="Times New Roman"/>
                <a:cs typeface="Times New Roman"/>
              </a:rPr>
              <a:t>g</a:t>
            </a:r>
            <a:r>
              <a:rPr lang="en-US" sz="1200" spc="-10" dirty="0" smtClean="0">
                <a:latin typeface="Times New Roman"/>
                <a:cs typeface="Times New Roman"/>
              </a:rPr>
              <a:t>. </a:t>
            </a:r>
            <a:r>
              <a:rPr sz="1200" dirty="0" smtClean="0">
                <a:latin typeface="Times New Roman"/>
                <a:cs typeface="Times New Roman"/>
              </a:rPr>
              <a:t>3</a:t>
            </a:r>
            <a:r>
              <a:rPr sz="1200" dirty="0">
                <a:latin typeface="Times New Roman"/>
                <a:cs typeface="Times New Roman"/>
              </a:rPr>
              <a:t>, it is 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tual</a:t>
            </a:r>
            <a:r>
              <a:rPr sz="1200" spc="2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moving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slow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dirty="0" smtClean="0">
                <a:latin typeface="Times New Roman"/>
                <a:cs typeface="Times New Roman"/>
              </a:rPr>
              <a:t>Think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out it this w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40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n the 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ir, 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moves </a:t>
            </a:r>
            <a:r>
              <a:rPr sz="1200" dirty="0" smtClean="0">
                <a:latin typeface="Times New Roman"/>
                <a:cs typeface="Times New Roman"/>
              </a:rPr>
              <a:t>2.5</a:t>
            </a:r>
            <a:r>
              <a:rPr lang="en-US" sz="1200" dirty="0" smtClean="0">
                <a:latin typeface="Times New Roman"/>
                <a:cs typeface="Times New Roman"/>
              </a:rPr>
              <a:t> </a:t>
            </a:r>
            <a:r>
              <a:rPr sz="1200" dirty="0" smtClean="0">
                <a:latin typeface="Times New Roman"/>
                <a:cs typeface="Times New Roman"/>
              </a:rPr>
              <a:t>m </a:t>
            </a:r>
            <a:r>
              <a:rPr sz="1200" dirty="0">
                <a:latin typeface="Times New Roman"/>
                <a:cs typeface="Times New Roman"/>
              </a:rPr>
              <a:t>over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one time c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 but in the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ss, it on</a:t>
            </a:r>
            <a:r>
              <a:rPr sz="1200" spc="1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moves </a:t>
            </a:r>
            <a:r>
              <a:rPr sz="1200" dirty="0" smtClean="0">
                <a:latin typeface="Times New Roman"/>
                <a:cs typeface="Times New Roman"/>
              </a:rPr>
              <a:t>1.25</a:t>
            </a:r>
            <a:r>
              <a:rPr lang="en-US" sz="1200" dirty="0" smtClean="0">
                <a:latin typeface="Times New Roman"/>
                <a:cs typeface="Times New Roman"/>
              </a:rPr>
              <a:t> </a:t>
            </a:r>
            <a:r>
              <a:rPr sz="1200" dirty="0" smtClean="0">
                <a:latin typeface="Times New Roman"/>
                <a:cs typeface="Times New Roman"/>
              </a:rPr>
              <a:t>m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th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same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ime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5" dirty="0">
                <a:latin typeface="Times New Roman"/>
                <a:cs typeface="Times New Roman"/>
              </a:rPr>
              <a:t>c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dirty="0" smtClean="0">
                <a:latin typeface="Times New Roman"/>
                <a:cs typeface="Times New Roman"/>
              </a:rPr>
              <a:t>t </a:t>
            </a:r>
            <a:r>
              <a:rPr sz="1200" dirty="0">
                <a:latin typeface="Times New Roman"/>
                <a:cs typeface="Times New Roman"/>
              </a:rPr>
              <a:t>is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lso v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1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</a:p>
        </p:txBody>
      </p:sp>
      <p:sp>
        <p:nvSpPr>
          <p:cNvPr id="5" name="object 5"/>
          <p:cNvSpPr/>
          <p:nvPr/>
        </p:nvSpPr>
        <p:spPr>
          <a:xfrm>
            <a:off x="2486025" y="1538732"/>
            <a:ext cx="2794000" cy="653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43075" y="4445427"/>
            <a:ext cx="4281148" cy="23144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43801" y="4499555"/>
            <a:ext cx="1931670" cy="2038350"/>
          </a:xfrm>
          <a:custGeom>
            <a:avLst/>
            <a:gdLst/>
            <a:ahLst/>
            <a:cxnLst/>
            <a:rect l="l" t="t" r="r" b="b"/>
            <a:pathLst>
              <a:path w="1931670" h="2038350">
                <a:moveTo>
                  <a:pt x="0" y="2038215"/>
                </a:moveTo>
                <a:lnTo>
                  <a:pt x="1931373" y="2038215"/>
                </a:lnTo>
                <a:lnTo>
                  <a:pt x="1931373" y="0"/>
                </a:lnTo>
                <a:lnTo>
                  <a:pt x="0" y="0"/>
                </a:lnTo>
                <a:lnTo>
                  <a:pt x="0" y="2038215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43801" y="4499555"/>
            <a:ext cx="1931670" cy="2038350"/>
          </a:xfrm>
          <a:custGeom>
            <a:avLst/>
            <a:gdLst/>
            <a:ahLst/>
            <a:cxnLst/>
            <a:rect l="l" t="t" r="r" b="b"/>
            <a:pathLst>
              <a:path w="1931670" h="2038350">
                <a:moveTo>
                  <a:pt x="0" y="2038215"/>
                </a:moveTo>
                <a:lnTo>
                  <a:pt x="1931373" y="2038215"/>
                </a:lnTo>
                <a:lnTo>
                  <a:pt x="1931373" y="0"/>
                </a:lnTo>
                <a:lnTo>
                  <a:pt x="0" y="0"/>
                </a:lnTo>
                <a:lnTo>
                  <a:pt x="0" y="2038215"/>
                </a:lnTo>
                <a:close/>
              </a:path>
            </a:pathLst>
          </a:custGeom>
          <a:ln w="3734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75199" y="4499555"/>
            <a:ext cx="1935480" cy="2038350"/>
          </a:xfrm>
          <a:custGeom>
            <a:avLst/>
            <a:gdLst/>
            <a:ahLst/>
            <a:cxnLst/>
            <a:rect l="l" t="t" r="r" b="b"/>
            <a:pathLst>
              <a:path w="1935479" h="2038350">
                <a:moveTo>
                  <a:pt x="0" y="2038215"/>
                </a:moveTo>
                <a:lnTo>
                  <a:pt x="1935108" y="2038215"/>
                </a:lnTo>
                <a:lnTo>
                  <a:pt x="1935108" y="0"/>
                </a:lnTo>
                <a:lnTo>
                  <a:pt x="0" y="0"/>
                </a:lnTo>
                <a:lnTo>
                  <a:pt x="0" y="203821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75199" y="4499555"/>
            <a:ext cx="1935480" cy="2038350"/>
          </a:xfrm>
          <a:custGeom>
            <a:avLst/>
            <a:gdLst/>
            <a:ahLst/>
            <a:cxnLst/>
            <a:rect l="l" t="t" r="r" b="b"/>
            <a:pathLst>
              <a:path w="1935479" h="2038350">
                <a:moveTo>
                  <a:pt x="0" y="2038215"/>
                </a:moveTo>
                <a:lnTo>
                  <a:pt x="1935108" y="2038215"/>
                </a:lnTo>
                <a:lnTo>
                  <a:pt x="1935108" y="0"/>
                </a:lnTo>
                <a:lnTo>
                  <a:pt x="0" y="0"/>
                </a:lnTo>
                <a:lnTo>
                  <a:pt x="0" y="2038215"/>
                </a:lnTo>
                <a:close/>
              </a:path>
            </a:pathLst>
          </a:custGeom>
          <a:ln w="3734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214650" y="6034077"/>
            <a:ext cx="762635" cy="46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00">
              <a:lnSpc>
                <a:spcPct val="101299"/>
              </a:lnSpc>
            </a:pPr>
            <a:r>
              <a:rPr sz="1550" spc="5" dirty="0">
                <a:latin typeface="Calibri"/>
                <a:cs typeface="Calibri"/>
              </a:rPr>
              <a:t>A</a:t>
            </a:r>
            <a:r>
              <a:rPr sz="1550" spc="-10" dirty="0">
                <a:latin typeface="Calibri"/>
                <a:cs typeface="Calibri"/>
              </a:rPr>
              <a:t>i</a:t>
            </a:r>
            <a:r>
              <a:rPr sz="1550" dirty="0">
                <a:latin typeface="Calibri"/>
                <a:cs typeface="Calibri"/>
              </a:rPr>
              <a:t>r </a:t>
            </a:r>
            <a:r>
              <a:rPr sz="1550" spc="-5" dirty="0">
                <a:latin typeface="Calibri"/>
                <a:cs typeface="Calibri"/>
              </a:rPr>
              <a:t>(</a:t>
            </a:r>
            <a:r>
              <a:rPr sz="1550" spc="25" dirty="0">
                <a:latin typeface="Symbol"/>
                <a:cs typeface="Symbol"/>
              </a:rPr>
              <a:t></a:t>
            </a:r>
            <a:r>
              <a:rPr sz="1550" spc="-15" dirty="0">
                <a:latin typeface="Calibri"/>
                <a:cs typeface="Calibri"/>
              </a:rPr>
              <a:t>=</a:t>
            </a:r>
            <a:r>
              <a:rPr sz="1550" dirty="0">
                <a:latin typeface="Calibri"/>
                <a:cs typeface="Calibri"/>
              </a:rPr>
              <a:t>2</a:t>
            </a:r>
            <a:r>
              <a:rPr sz="1550" spc="-10" dirty="0">
                <a:latin typeface="Calibri"/>
                <a:cs typeface="Calibri"/>
              </a:rPr>
              <a:t>.</a:t>
            </a:r>
            <a:r>
              <a:rPr sz="1550" dirty="0">
                <a:latin typeface="Calibri"/>
                <a:cs typeface="Calibri"/>
              </a:rPr>
              <a:t>5</a:t>
            </a:r>
            <a:r>
              <a:rPr sz="1550" spc="-10" dirty="0">
                <a:latin typeface="Calibri"/>
                <a:cs typeface="Calibri"/>
              </a:rPr>
              <a:t>m</a:t>
            </a:r>
            <a:r>
              <a:rPr sz="1550" dirty="0">
                <a:latin typeface="Calibri"/>
                <a:cs typeface="Calibri"/>
              </a:rPr>
              <a:t>)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65781" y="6034077"/>
            <a:ext cx="862965" cy="46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8915">
              <a:lnSpc>
                <a:spcPct val="101299"/>
              </a:lnSpc>
            </a:pPr>
            <a:r>
              <a:rPr sz="1550" spc="-15" dirty="0">
                <a:latin typeface="Calibri"/>
                <a:cs typeface="Calibri"/>
              </a:rPr>
              <a:t>G</a:t>
            </a:r>
            <a:r>
              <a:rPr sz="1550" spc="-10" dirty="0">
                <a:latin typeface="Calibri"/>
                <a:cs typeface="Calibri"/>
              </a:rPr>
              <a:t>l</a:t>
            </a:r>
            <a:r>
              <a:rPr sz="1550" spc="-15" dirty="0">
                <a:latin typeface="Calibri"/>
                <a:cs typeface="Calibri"/>
              </a:rPr>
              <a:t>a</a:t>
            </a:r>
            <a:r>
              <a:rPr sz="1550" spc="5" dirty="0">
                <a:latin typeface="Calibri"/>
                <a:cs typeface="Calibri"/>
              </a:rPr>
              <a:t>s</a:t>
            </a:r>
            <a:r>
              <a:rPr sz="1550" dirty="0">
                <a:latin typeface="Calibri"/>
                <a:cs typeface="Calibri"/>
              </a:rPr>
              <a:t>s </a:t>
            </a:r>
            <a:r>
              <a:rPr sz="1550" spc="-5" dirty="0">
                <a:latin typeface="Calibri"/>
                <a:cs typeface="Calibri"/>
              </a:rPr>
              <a:t>(</a:t>
            </a:r>
            <a:r>
              <a:rPr sz="1550" spc="25" dirty="0">
                <a:latin typeface="Symbol"/>
                <a:cs typeface="Symbol"/>
              </a:rPr>
              <a:t></a:t>
            </a:r>
            <a:r>
              <a:rPr sz="1550" spc="-15" dirty="0">
                <a:latin typeface="Calibri"/>
                <a:cs typeface="Calibri"/>
              </a:rPr>
              <a:t>=</a:t>
            </a:r>
            <a:r>
              <a:rPr sz="1550" dirty="0">
                <a:latin typeface="Calibri"/>
                <a:cs typeface="Calibri"/>
              </a:rPr>
              <a:t>1</a:t>
            </a:r>
            <a:r>
              <a:rPr sz="1550" spc="-10" dirty="0">
                <a:latin typeface="Calibri"/>
                <a:cs typeface="Calibri"/>
              </a:rPr>
              <a:t>.</a:t>
            </a:r>
            <a:r>
              <a:rPr sz="1550" dirty="0">
                <a:latin typeface="Calibri"/>
                <a:cs typeface="Calibri"/>
              </a:rPr>
              <a:t>2</a:t>
            </a:r>
            <a:r>
              <a:rPr sz="1550" spc="5" dirty="0">
                <a:latin typeface="Calibri"/>
                <a:cs typeface="Calibri"/>
              </a:rPr>
              <a:t>5</a:t>
            </a:r>
            <a:r>
              <a:rPr sz="1550" spc="-15" dirty="0">
                <a:latin typeface="Calibri"/>
                <a:cs typeface="Calibri"/>
              </a:rPr>
              <a:t>m</a:t>
            </a:r>
            <a:r>
              <a:rPr sz="1550" dirty="0">
                <a:latin typeface="Calibri"/>
                <a:cs typeface="Calibri"/>
              </a:rPr>
              <a:t>)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917751"/>
            <a:ext cx="6336996" cy="20864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82575" algn="just">
              <a:lnSpc>
                <a:spcPct val="112500"/>
              </a:lnSpc>
            </a:pPr>
            <a:r>
              <a:rPr sz="1200" dirty="0">
                <a:latin typeface="Times New Roman"/>
                <a:cs typeface="Times New Roman"/>
              </a:rPr>
              <a:t>import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 to 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memb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</a:t>
            </a:r>
            <a:r>
              <a:rPr sz="1200" spc="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sp</a:t>
            </a:r>
            <a:r>
              <a:rPr sz="1200" b="1" spc="-5" dirty="0">
                <a:latin typeface="Times New Roman"/>
                <a:cs typeface="Times New Roman"/>
              </a:rPr>
              <a:t>ee</a:t>
            </a:r>
            <a:r>
              <a:rPr sz="1200" b="1" dirty="0">
                <a:latin typeface="Times New Roman"/>
                <a:cs typeface="Times New Roman"/>
              </a:rPr>
              <a:t>d of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light </a:t>
            </a:r>
            <a:r>
              <a:rPr sz="1200" b="1" spc="-10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an n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v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r</a:t>
            </a:r>
            <a:r>
              <a:rPr sz="1200" b="1" spc="-5" dirty="0">
                <a:latin typeface="Times New Roman"/>
                <a:cs typeface="Times New Roman"/>
              </a:rPr>
              <a:t> e</a:t>
            </a:r>
            <a:r>
              <a:rPr sz="1200" b="1" dirty="0">
                <a:latin typeface="Times New Roman"/>
                <a:cs typeface="Times New Roman"/>
              </a:rPr>
              <a:t>x</a:t>
            </a:r>
            <a:r>
              <a:rPr sz="1200" b="1" spc="5" dirty="0">
                <a:latin typeface="Times New Roman"/>
                <a:cs typeface="Times New Roman"/>
              </a:rPr>
              <a:t>c</a:t>
            </a:r>
            <a:r>
              <a:rPr sz="1200" b="1" spc="-5" dirty="0">
                <a:latin typeface="Times New Roman"/>
                <a:cs typeface="Times New Roman"/>
              </a:rPr>
              <a:t>ee</a:t>
            </a:r>
            <a:r>
              <a:rPr sz="1200" b="1" dirty="0">
                <a:latin typeface="Times New Roman"/>
                <a:cs typeface="Times New Roman"/>
              </a:rPr>
              <a:t>d the </a:t>
            </a:r>
            <a:r>
              <a:rPr sz="1200" b="1" spc="-5" dirty="0">
                <a:latin typeface="Times New Roman"/>
                <a:cs typeface="Times New Roman"/>
              </a:rPr>
              <a:t>v</a:t>
            </a:r>
            <a:r>
              <a:rPr sz="1200" b="1" dirty="0">
                <a:latin typeface="Times New Roman"/>
                <a:cs typeface="Times New Roman"/>
              </a:rPr>
              <a:t>al</a:t>
            </a:r>
            <a:r>
              <a:rPr sz="1200" b="1" spc="5" dirty="0">
                <a:latin typeface="Times New Roman"/>
                <a:cs typeface="Times New Roman"/>
              </a:rPr>
              <a:t>u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f</a:t>
            </a:r>
            <a:r>
              <a:rPr sz="1200" b="1" dirty="0">
                <a:latin typeface="Times New Roman"/>
                <a:cs typeface="Times New Roman"/>
              </a:rPr>
              <a:t>or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f</a:t>
            </a:r>
            <a:r>
              <a:rPr sz="1200" b="1" spc="-5" dirty="0">
                <a:latin typeface="Times New Roman"/>
                <a:cs typeface="Times New Roman"/>
              </a:rPr>
              <a:t>re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spa</a:t>
            </a:r>
            <a:r>
              <a:rPr sz="1200" b="1" spc="-5" dirty="0">
                <a:latin typeface="Times New Roman"/>
                <a:cs typeface="Times New Roman"/>
              </a:rPr>
              <a:t>ce</a:t>
            </a:r>
            <a:r>
              <a:rPr sz="1200" b="1" dirty="0">
                <a:latin typeface="Times New Roman"/>
                <a:cs typeface="Times New Roman"/>
              </a:rPr>
              <a:t>, </a:t>
            </a:r>
            <a:r>
              <a:rPr sz="1200" b="1" spc="5" dirty="0">
                <a:latin typeface="Times New Roman"/>
                <a:cs typeface="Times New Roman"/>
              </a:rPr>
              <a:t>w</a:t>
            </a:r>
            <a:r>
              <a:rPr sz="1200" b="1" dirty="0">
                <a:latin typeface="Times New Roman"/>
                <a:cs typeface="Times New Roman"/>
              </a:rPr>
              <a:t>hich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is a</a:t>
            </a:r>
            <a:r>
              <a:rPr sz="1200" b="1" spc="5" dirty="0">
                <a:latin typeface="Times New Roman"/>
                <a:cs typeface="Times New Roman"/>
              </a:rPr>
              <a:t>p</a:t>
            </a:r>
            <a:r>
              <a:rPr sz="1200" b="1" dirty="0">
                <a:latin typeface="Times New Roman"/>
                <a:cs typeface="Times New Roman"/>
              </a:rPr>
              <a:t>p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oxi</a:t>
            </a:r>
            <a:r>
              <a:rPr sz="1200" b="1" spc="-1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at</a:t>
            </a:r>
            <a:r>
              <a:rPr sz="1200" b="1" spc="-10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ly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3</a:t>
            </a:r>
            <a:r>
              <a:rPr sz="1200" b="1" spc="-5" dirty="0">
                <a:latin typeface="Courier New"/>
                <a:cs typeface="Courier New"/>
              </a:rPr>
              <a:t>x</a:t>
            </a:r>
            <a:r>
              <a:rPr sz="1200" b="1" dirty="0">
                <a:latin typeface="Times New Roman"/>
                <a:cs typeface="Times New Roman"/>
              </a:rPr>
              <a:t>10</a:t>
            </a:r>
            <a:r>
              <a:rPr sz="1200" b="1" baseline="27777" dirty="0">
                <a:latin typeface="Times New Roman"/>
                <a:cs typeface="Times New Roman"/>
              </a:rPr>
              <a:t>8 </a:t>
            </a:r>
            <a:r>
              <a:rPr sz="1200" b="1" spc="-142" baseline="27777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/s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dirty="0" smtClean="0">
                <a:latin typeface="Times New Roman"/>
                <a:cs typeface="Times New Roman"/>
              </a:rPr>
              <a:t>n </a:t>
            </a:r>
            <a:r>
              <a:rPr sz="1200" dirty="0">
                <a:latin typeface="Times New Roman"/>
                <a:cs typeface="Times New Roman"/>
              </a:rPr>
              <a:t>li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ht 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lang="en-US" sz="1200" dirty="0" smtClean="0">
                <a:latin typeface="Times New Roman"/>
                <a:cs typeface="Times New Roman"/>
              </a:rPr>
              <a:t>in </a:t>
            </a:r>
            <a:r>
              <a:rPr sz="120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oth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than </a:t>
            </a:r>
            <a:r>
              <a:rPr lang="en-US" sz="1200" dirty="0" smtClean="0">
                <a:latin typeface="Times New Roman"/>
                <a:cs typeface="Times New Roman"/>
              </a:rPr>
              <a:t>the </a:t>
            </a:r>
            <a:r>
              <a:rPr sz="1200" dirty="0" smtClean="0">
                <a:latin typeface="Times New Roman"/>
                <a:cs typeface="Times New Roman"/>
              </a:rPr>
              <a:t>f</a:t>
            </a:r>
            <a:r>
              <a:rPr sz="1200" spc="-1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ace</a:t>
            </a:r>
            <a:r>
              <a:rPr sz="1200" dirty="0">
                <a:latin typeface="Times New Roman"/>
                <a:cs typeface="Times New Roman"/>
              </a:rPr>
              <a:t>, 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 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number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lw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s in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the v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loci</a:t>
            </a:r>
            <a:r>
              <a:rPr sz="1200" spc="2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lw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ordi</a:t>
            </a:r>
            <a:r>
              <a:rPr sz="1200" spc="5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dirty="0" smtClean="0">
                <a:latin typeface="Times New Roman"/>
                <a:cs typeface="Times New Roman"/>
              </a:rPr>
              <a:t>qu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dirty="0" smtClean="0">
                <a:latin typeface="Times New Roman"/>
                <a:cs typeface="Times New Roman"/>
              </a:rPr>
              <a:t>tion:</a:t>
            </a:r>
            <a:endParaRPr lang="en-US" sz="1200" dirty="0" smtClean="0">
              <a:latin typeface="Times New Roman"/>
              <a:cs typeface="Times New Roman"/>
            </a:endParaRPr>
          </a:p>
          <a:p>
            <a:pPr marL="12700" marR="282575" algn="just">
              <a:lnSpc>
                <a:spcPct val="112500"/>
              </a:lnSpc>
            </a:pPr>
            <a:endParaRPr lang="en-US" sz="1200" b="1" dirty="0">
              <a:latin typeface="Times New Roman"/>
              <a:cs typeface="Times New Roman"/>
            </a:endParaRPr>
          </a:p>
          <a:p>
            <a:pPr marL="12700" marR="282575" algn="just">
              <a:lnSpc>
                <a:spcPct val="112500"/>
              </a:lnSpc>
            </a:pPr>
            <a:endParaRPr lang="en-US" sz="1200" b="1" dirty="0" smtClean="0">
              <a:latin typeface="Times New Roman"/>
              <a:cs typeface="Times New Roman"/>
            </a:endParaRPr>
          </a:p>
          <a:p>
            <a:pPr marL="12700" marR="282575" algn="just">
              <a:lnSpc>
                <a:spcPct val="112500"/>
              </a:lnSpc>
            </a:pPr>
            <a:endParaRPr lang="en-US" sz="1200" b="1" dirty="0">
              <a:latin typeface="Times New Roman"/>
              <a:cs typeface="Times New Roman"/>
            </a:endParaRPr>
          </a:p>
          <a:p>
            <a:pPr marL="12700" marR="282575" algn="just">
              <a:lnSpc>
                <a:spcPct val="112500"/>
              </a:lnSpc>
            </a:pPr>
            <a:endParaRPr lang="en-US" sz="1200" b="1" dirty="0" smtClean="0">
              <a:latin typeface="Times New Roman"/>
              <a:cs typeface="Times New Roman"/>
            </a:endParaRPr>
          </a:p>
          <a:p>
            <a:pPr marL="12700" marR="282575" algn="just">
              <a:lnSpc>
                <a:spcPct val="112500"/>
              </a:lnSpc>
            </a:pPr>
            <a:endParaRPr lang="en-US" sz="1200" b="1" dirty="0">
              <a:latin typeface="Times New Roman"/>
              <a:cs typeface="Times New Roman"/>
            </a:endParaRPr>
          </a:p>
          <a:p>
            <a:pPr marL="12700" marR="282575" algn="just">
              <a:lnSpc>
                <a:spcPct val="112500"/>
              </a:lnSpc>
            </a:pPr>
            <a:endParaRPr lang="en-US" sz="1200" b="1" dirty="0" smtClean="0">
              <a:latin typeface="Times New Roman"/>
              <a:cs typeface="Times New Roman"/>
            </a:endParaRPr>
          </a:p>
          <a:p>
            <a:pPr marL="12700" marR="282575" algn="just">
              <a:lnSpc>
                <a:spcPct val="112500"/>
              </a:lnSpc>
            </a:pPr>
            <a:r>
              <a:rPr sz="1200" b="1" dirty="0" smtClean="0">
                <a:latin typeface="Times New Roman"/>
                <a:cs typeface="Times New Roman"/>
              </a:rPr>
              <a:t>Exa</a:t>
            </a:r>
            <a:r>
              <a:rPr sz="1200" b="1" spc="-20" dirty="0" smtClean="0">
                <a:latin typeface="Times New Roman"/>
                <a:cs typeface="Times New Roman"/>
              </a:rPr>
              <a:t>m</a:t>
            </a:r>
            <a:r>
              <a:rPr sz="1200" b="1" dirty="0" smtClean="0">
                <a:latin typeface="Times New Roman"/>
                <a:cs typeface="Times New Roman"/>
              </a:rPr>
              <a:t>ple</a:t>
            </a:r>
            <a:r>
              <a:rPr sz="1200" b="1" spc="-5" dirty="0" smtClean="0">
                <a:latin typeface="Times New Roman"/>
                <a:cs typeface="Times New Roman"/>
              </a:rPr>
              <a:t> </a:t>
            </a:r>
            <a:r>
              <a:rPr sz="1200" b="1" dirty="0" smtClean="0">
                <a:latin typeface="Times New Roman"/>
                <a:cs typeface="Times New Roman"/>
              </a:rPr>
              <a:t>3</a:t>
            </a:r>
            <a:r>
              <a:rPr sz="1200" b="1" dirty="0">
                <a:latin typeface="Times New Roman"/>
                <a:cs typeface="Times New Roman"/>
              </a:rPr>
              <a:t>: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is the ph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1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f 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trom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oth 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ions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f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dirty="0" smtClean="0">
                <a:latin typeface="Times New Roman"/>
                <a:cs typeface="Times New Roman"/>
              </a:rPr>
              <a:t>i</a:t>
            </a:r>
            <a:r>
              <a:rPr sz="1200" spc="-10" dirty="0" smtClean="0">
                <a:latin typeface="Times New Roman"/>
                <a:cs typeface="Times New Roman"/>
              </a:rPr>
              <a:t>g</a:t>
            </a:r>
            <a:r>
              <a:rPr lang="en-US" sz="1200" spc="-10" dirty="0" smtClean="0">
                <a:latin typeface="Times New Roman"/>
                <a:cs typeface="Times New Roman"/>
              </a:rPr>
              <a:t>. </a:t>
            </a:r>
            <a:r>
              <a:rPr sz="1200" dirty="0" smtClean="0">
                <a:latin typeface="Times New Roman"/>
                <a:cs typeface="Times New Roman"/>
              </a:rPr>
              <a:t>3</a:t>
            </a:r>
            <a:r>
              <a:rPr sz="1200" dirty="0"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4164480"/>
            <a:ext cx="405099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The Pa</a:t>
            </a:r>
            <a:r>
              <a:rPr sz="1600" b="1" spc="-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r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all</a:t>
            </a:r>
            <a:r>
              <a:rPr sz="16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e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l </a:t>
            </a:r>
            <a:r>
              <a:rPr sz="16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W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</a:t>
            </a:r>
            <a:r>
              <a:rPr sz="1600" b="1" spc="-2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v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e Experiment</a:t>
            </a:r>
            <a:endParaRPr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559222"/>
            <a:ext cx="5968365" cy="44818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5885" algn="just">
              <a:lnSpc>
                <a:spcPct val="110200"/>
              </a:lnSpc>
            </a:pP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ca</a:t>
            </a:r>
            <a:r>
              <a:rPr sz="1200" dirty="0">
                <a:latin typeface="Times New Roman"/>
                <a:cs typeface="Times New Roman"/>
              </a:rPr>
              <a:t>n take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dv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f 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mber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det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rmine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d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tric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 of 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unknown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ial. </a:t>
            </a:r>
            <a:r>
              <a:rPr sz="1200" dirty="0" smtClean="0">
                <a:latin typeface="Times New Roman"/>
                <a:cs typeface="Times New Roman"/>
              </a:rPr>
              <a:t>Consid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dirty="0" smtClean="0">
                <a:latin typeface="Times New Roman"/>
                <a:cs typeface="Times New Roman"/>
              </a:rPr>
              <a:t>r 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in w</a:t>
            </a:r>
            <a:r>
              <a:rPr sz="1200" spc="5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ich 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trom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(su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li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ht) is fi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st split into two b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then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two 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ms a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thro</a:t>
            </a:r>
            <a:r>
              <a:rPr sz="1200" spc="5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gh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ths of two dif</a:t>
            </a:r>
            <a:r>
              <a:rPr sz="1200" spc="-5" dirty="0">
                <a:latin typeface="Times New Roman"/>
                <a:cs typeface="Times New Roman"/>
              </a:rPr>
              <a:t>fe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ls. 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dirty="0" smtClean="0">
                <a:latin typeface="Times New Roman"/>
                <a:cs typeface="Times New Roman"/>
              </a:rPr>
              <a:t>p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 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lative d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ic 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 of one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t</a:t>
            </a:r>
            <a:r>
              <a:rPr sz="1200" spc="5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ls is known,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the 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lative d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tric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 of the </a:t>
            </a:r>
            <a:r>
              <a:rPr sz="1200" spc="-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ther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is unknown. </a:t>
            </a:r>
            <a:r>
              <a:rPr sz="1200" dirty="0" smtClean="0">
                <a:latin typeface="Times New Roman"/>
                <a:cs typeface="Times New Roman"/>
              </a:rPr>
              <a:t>Fr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dirty="0" smtClean="0">
                <a:latin typeface="Times New Roman"/>
                <a:cs typeface="Times New Roman"/>
              </a:rPr>
              <a:t>qu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dirty="0" smtClean="0">
                <a:latin typeface="Times New Roman"/>
                <a:cs typeface="Times New Roman"/>
              </a:rPr>
              <a:t>nt</a:t>
            </a:r>
            <a:r>
              <a:rPr sz="1200" spc="15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 the </a:t>
            </a:r>
            <a:r>
              <a:rPr sz="1200" spc="-10" dirty="0">
                <a:latin typeface="Times New Roman"/>
                <a:cs typeface="Times New Roman"/>
              </a:rPr>
              <a:t>“</a:t>
            </a:r>
            <a:r>
              <a:rPr sz="1200" dirty="0">
                <a:latin typeface="Times New Roman"/>
                <a:cs typeface="Times New Roman"/>
              </a:rPr>
              <a:t>know</a:t>
            </a:r>
            <a:r>
              <a:rPr sz="1200" spc="5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” mat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would be fr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ace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the </a:t>
            </a:r>
            <a:r>
              <a:rPr sz="1200" spc="-5" dirty="0">
                <a:latin typeface="Times New Roman"/>
                <a:cs typeface="Times New Roman"/>
              </a:rPr>
              <a:t>“</a:t>
            </a:r>
            <a:r>
              <a:rPr sz="1200" dirty="0">
                <a:latin typeface="Times New Roman"/>
                <a:cs typeface="Times New Roman"/>
              </a:rPr>
              <a:t>unknow</a:t>
            </a:r>
            <a:r>
              <a:rPr sz="1200" spc="5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”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would be 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tric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lass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 plastic.</a:t>
            </a: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40005" algn="just">
              <a:lnSpc>
                <a:spcPct val="110000"/>
              </a:lnSpc>
            </a:pPr>
            <a:r>
              <a:rPr sz="1200" dirty="0">
                <a:latin typeface="Times New Roman"/>
                <a:cs typeface="Times New Roman"/>
              </a:rPr>
              <a:t>Since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lative di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ic 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 is dif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in the two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ials,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number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propa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loci</a:t>
            </a:r>
            <a:r>
              <a:rPr sz="1200" spc="2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lso va</a:t>
            </a:r>
            <a:r>
              <a:rPr sz="1200" spc="15" dirty="0">
                <a:latin typeface="Times New Roman"/>
                <a:cs typeface="Times New Roman"/>
              </a:rPr>
              <a:t>r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 fo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s on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r, which 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be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lcul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25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in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two mat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ls ac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rding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q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tions: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 indent="4910455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42545" algn="just">
              <a:lnSpc>
                <a:spcPct val="110200"/>
              </a:lnSpc>
            </a:pPr>
            <a:r>
              <a:rPr sz="1200" dirty="0">
                <a:latin typeface="Times New Roman"/>
                <a:cs typeface="Times New Roman"/>
              </a:rPr>
              <a:t>As shown in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dirty="0" smtClean="0">
                <a:latin typeface="Times New Roman"/>
                <a:cs typeface="Times New Roman"/>
              </a:rPr>
              <a:t>ig</a:t>
            </a:r>
            <a:r>
              <a:rPr lang="en-US" sz="1200" dirty="0" smtClean="0">
                <a:latin typeface="Times New Roman"/>
                <a:cs typeface="Times New Roman"/>
              </a:rPr>
              <a:t>. 4</a:t>
            </a:r>
            <a:r>
              <a:rPr sz="1200" dirty="0" smtClean="0">
                <a:latin typeface="Times New Roman"/>
                <a:cs typeface="Times New Roman"/>
              </a:rPr>
              <a:t>,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small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lang="en-US" sz="1200" spc="10" dirty="0" smtClean="0">
                <a:latin typeface="Times New Roman"/>
                <a:cs typeface="Times New Roman"/>
              </a:rPr>
              <a:t>the </a:t>
            </a:r>
            <a:r>
              <a:rPr sz="1200" dirty="0" smtClean="0">
                <a:latin typeface="Times New Roman"/>
                <a:cs typeface="Times New Roman"/>
              </a:rPr>
              <a:t>w</a:t>
            </a:r>
            <a:r>
              <a:rPr sz="1200" spc="-10" dirty="0" smtClean="0">
                <a:latin typeface="Times New Roman"/>
                <a:cs typeface="Times New Roman"/>
              </a:rPr>
              <a:t>a</a:t>
            </a:r>
            <a:r>
              <a:rPr sz="1200" dirty="0" smtClean="0">
                <a:latin typeface="Times New Roman"/>
                <a:cs typeface="Times New Roman"/>
              </a:rPr>
              <a:t>ve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number or </a:t>
            </a:r>
            <a:r>
              <a:rPr sz="1200" spc="-1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th (2%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this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mpl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) 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le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 to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bstanti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dif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t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25" dirty="0">
                <a:latin typeface="Times New Roman"/>
                <a:cs typeface="Times New Roman"/>
              </a:rPr>
              <a:t>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ht end </a:t>
            </a:r>
            <a:r>
              <a:rPr sz="1200" spc="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ion. </a:t>
            </a:r>
            <a:r>
              <a:rPr sz="1200" dirty="0" smtClean="0">
                <a:latin typeface="Times New Roman"/>
                <a:cs typeface="Times New Roman"/>
              </a:rPr>
              <a:t>Noti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dirty="0" smtClean="0">
                <a:latin typeface="Times New Roman"/>
                <a:cs typeface="Times New Roman"/>
              </a:rPr>
              <a:t>e </a:t>
            </a:r>
            <a:r>
              <a:rPr sz="1200" dirty="0">
                <a:latin typeface="Times New Roman"/>
                <a:cs typeface="Times New Roman"/>
              </a:rPr>
              <a:t>that the two </a:t>
            </a:r>
            <a:r>
              <a:rPr sz="1200" spc="-5" dirty="0">
                <a:latin typeface="Times New Roman"/>
                <a:cs typeface="Times New Roman"/>
              </a:rPr>
              <a:t>wa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in complet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p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t, but 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dirty="0">
                <a:latin typeface="Times New Roman"/>
                <a:cs typeface="Times New Roman"/>
              </a:rPr>
              <a:t>nd 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ion on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ht, th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2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p</a:t>
            </a:r>
            <a:r>
              <a:rPr sz="1200" spc="-5" dirty="0">
                <a:latin typeface="Times New Roman"/>
                <a:cs typeface="Times New Roman"/>
              </a:rPr>
              <a:t>ha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dirty="0" smtClean="0">
                <a:latin typeface="Times New Roman"/>
                <a:cs typeface="Times New Roman"/>
              </a:rPr>
              <a:t>This </a:t>
            </a:r>
            <a:r>
              <a:rPr sz="1200" dirty="0">
                <a:latin typeface="Times New Roman"/>
                <a:cs typeface="Times New Roman"/>
              </a:rPr>
              <a:t>is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fter </a:t>
            </a:r>
            <a:r>
              <a:rPr sz="1200" spc="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five full </a:t>
            </a:r>
            <a:r>
              <a:rPr sz="1200" spc="15" dirty="0">
                <a:latin typeface="Times New Roman"/>
                <a:cs typeface="Times New Roman"/>
              </a:rPr>
              <a:t>c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les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in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, it would lik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much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ive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5" dirty="0">
                <a:latin typeface="Times New Roman"/>
                <a:cs typeface="Times New Roman"/>
              </a:rPr>
              <a:t>c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les, 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ni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 we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ould 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tw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n two mat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ls </a:t>
            </a:r>
            <a:r>
              <a:rPr sz="1200" spc="25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nths or 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hund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dths of 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dirty="0">
                <a:latin typeface="Times New Roman"/>
                <a:cs typeface="Times New Roman"/>
              </a:rPr>
              <a:t>nt.</a:t>
            </a:r>
          </a:p>
        </p:txBody>
      </p:sp>
      <p:sp>
        <p:nvSpPr>
          <p:cNvPr id="5" name="object 5"/>
          <p:cNvSpPr/>
          <p:nvPr/>
        </p:nvSpPr>
        <p:spPr>
          <a:xfrm>
            <a:off x="3076575" y="1739645"/>
            <a:ext cx="1614170" cy="6394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81351" y="6805294"/>
            <a:ext cx="2407920" cy="5549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38120" y="7329055"/>
            <a:ext cx="2327275" cy="4857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3342259"/>
            <a:ext cx="5969000" cy="56902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100" b="1" spc="-5" dirty="0" smtClean="0">
                <a:latin typeface="Calibri"/>
                <a:cs typeface="Calibri"/>
              </a:rPr>
              <a:t>F</a:t>
            </a:r>
            <a:r>
              <a:rPr sz="1100" b="1" dirty="0" smtClean="0">
                <a:latin typeface="Calibri"/>
                <a:cs typeface="Calibri"/>
              </a:rPr>
              <a:t>ig</a:t>
            </a:r>
            <a:r>
              <a:rPr lang="en-US" sz="1100" b="1" dirty="0" smtClean="0">
                <a:latin typeface="Calibri"/>
                <a:cs typeface="Calibri"/>
              </a:rPr>
              <a:t>. </a:t>
            </a:r>
            <a:r>
              <a:rPr sz="1100" b="1" spc="-10" dirty="0" smtClean="0">
                <a:latin typeface="Calibri"/>
                <a:cs typeface="Calibri"/>
              </a:rPr>
              <a:t>4</a:t>
            </a:r>
            <a:r>
              <a:rPr sz="1100" b="1" spc="-5" dirty="0" smtClean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5" dirty="0">
                <a:latin typeface="Calibri"/>
                <a:cs typeface="Calibri"/>
              </a:rPr>
              <a:t>h</a:t>
            </a:r>
            <a:r>
              <a:rPr sz="1100" b="1" dirty="0">
                <a:latin typeface="Calibri"/>
                <a:cs typeface="Calibri"/>
              </a:rPr>
              <a:t>e</a:t>
            </a:r>
            <a:r>
              <a:rPr sz="1100" b="1" spc="-5" dirty="0">
                <a:latin typeface="Calibri"/>
                <a:cs typeface="Calibri"/>
              </a:rPr>
              <a:t> Para</a:t>
            </a:r>
            <a:r>
              <a:rPr sz="1100" b="1" spc="-10" dirty="0">
                <a:latin typeface="Calibri"/>
                <a:cs typeface="Calibri"/>
              </a:rPr>
              <a:t>l</a:t>
            </a:r>
            <a:r>
              <a:rPr sz="1100" b="1" dirty="0">
                <a:latin typeface="Calibri"/>
                <a:cs typeface="Calibri"/>
              </a:rPr>
              <a:t>l</a:t>
            </a:r>
            <a:r>
              <a:rPr sz="1100" b="1" spc="-5" dirty="0">
                <a:latin typeface="Calibri"/>
                <a:cs typeface="Calibri"/>
              </a:rPr>
              <a:t>e</a:t>
            </a:r>
            <a:r>
              <a:rPr sz="1100" b="1" dirty="0">
                <a:latin typeface="Calibri"/>
                <a:cs typeface="Calibri"/>
              </a:rPr>
              <a:t>l </a:t>
            </a:r>
            <a:r>
              <a:rPr sz="1100" b="1" spc="-15" dirty="0">
                <a:latin typeface="Calibri"/>
                <a:cs typeface="Calibri"/>
              </a:rPr>
              <a:t>W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ve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E</a:t>
            </a:r>
            <a:r>
              <a:rPr sz="1100" b="1" spc="-5" dirty="0">
                <a:latin typeface="Calibri"/>
                <a:cs typeface="Calibri"/>
              </a:rPr>
              <a:t>x</a:t>
            </a:r>
            <a:r>
              <a:rPr sz="1100" b="1" spc="-10" dirty="0">
                <a:latin typeface="Calibri"/>
                <a:cs typeface="Calibri"/>
              </a:rPr>
              <a:t>p</a:t>
            </a:r>
            <a:r>
              <a:rPr sz="1100" b="1" spc="-5" dirty="0">
                <a:latin typeface="Calibri"/>
                <a:cs typeface="Calibri"/>
              </a:rPr>
              <a:t>e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-10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men</a:t>
            </a:r>
            <a:r>
              <a:rPr sz="1100" b="1" dirty="0">
                <a:latin typeface="Calibri"/>
                <a:cs typeface="Calibri"/>
              </a:rPr>
              <a:t>t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12700" marR="31750" algn="just">
              <a:lnSpc>
                <a:spcPct val="110300"/>
              </a:lnSpc>
            </a:pPr>
            <a:r>
              <a:rPr sz="1200" dirty="0" smtClean="0">
                <a:latin typeface="Times New Roman"/>
                <a:cs typeface="Times New Roman"/>
              </a:rPr>
              <a:t>Mod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dirty="0" smtClean="0">
                <a:latin typeface="Times New Roman"/>
                <a:cs typeface="Times New Roman"/>
              </a:rPr>
              <a:t>rn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os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illoscop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si</a:t>
            </a:r>
            <a:r>
              <a:rPr sz="1200" spc="1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 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f one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or 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less, so if the len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th of the </a:t>
            </a:r>
            <a:r>
              <a:rPr sz="1200" spc="5" dirty="0">
                <a:latin typeface="Times New Roman"/>
                <a:cs typeface="Times New Roman"/>
              </a:rPr>
              <a:t>p</a:t>
            </a:r>
            <a:r>
              <a:rPr sz="1200" dirty="0">
                <a:latin typeface="Times New Roman"/>
                <a:cs typeface="Times New Roman"/>
              </a:rPr>
              <a:t>ropag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re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ion is la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dirty="0">
                <a:latin typeface="Times New Roman"/>
                <a:cs typeface="Times New Roman"/>
              </a:rPr>
              <a:t>no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h,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ould like</a:t>
            </a:r>
            <a:r>
              <a:rPr sz="1200" spc="2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lang="en-US" sz="1200" spc="-25" dirty="0" smtClean="0">
                <a:latin typeface="Times New Roman"/>
                <a:cs typeface="Times New Roman"/>
              </a:rPr>
              <a:t>to </a:t>
            </a:r>
            <a:r>
              <a:rPr sz="120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dirty="0" smtClean="0">
                <a:latin typeface="Times New Roman"/>
                <a:cs typeface="Times New Roman"/>
              </a:rPr>
              <a:t>te</a:t>
            </a:r>
            <a:r>
              <a:rPr sz="1200" spc="-10" dirty="0" smtClean="0">
                <a:latin typeface="Times New Roman"/>
                <a:cs typeface="Times New Roman"/>
              </a:rPr>
              <a:t>r</a:t>
            </a:r>
            <a:r>
              <a:rPr sz="1200" dirty="0" smtClean="0">
                <a:latin typeface="Times New Roman"/>
                <a:cs typeface="Times New Roman"/>
              </a:rPr>
              <a:t>mi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lative d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tric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 of the </a:t>
            </a:r>
            <a:r>
              <a:rPr sz="1200" spc="-5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nknown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to fo</a:t>
            </a:r>
            <a:r>
              <a:rPr sz="1200" spc="-5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r 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</a:t>
            </a:r>
            <a:r>
              <a:rPr sz="1200" spc="-10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nifi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nt f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s. </a:t>
            </a:r>
            <a:r>
              <a:rPr sz="1200" dirty="0" smtClean="0">
                <a:latin typeface="Times New Roman"/>
                <a:cs typeface="Times New Roman"/>
              </a:rPr>
              <a:t>This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a v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1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power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ul me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sur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ment tool.</a:t>
            </a: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209550" algn="just">
              <a:lnSpc>
                <a:spcPct val="110000"/>
              </a:lnSpc>
            </a:pP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ut how do we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rt 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ca</a:t>
            </a:r>
            <a:r>
              <a:rPr sz="1200" dirty="0">
                <a:latin typeface="Times New Roman"/>
                <a:cs typeface="Times New Roman"/>
              </a:rPr>
              <a:t>lcu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unk</a:t>
            </a:r>
            <a:r>
              <a:rPr sz="1200" spc="5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own di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tric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nt?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 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in with a</a:t>
            </a:r>
            <a:r>
              <a:rPr sz="1200" spc="-5" dirty="0">
                <a:latin typeface="Times New Roman"/>
                <a:cs typeface="Times New Roman"/>
              </a:rPr>
              <a:t> ca</a:t>
            </a:r>
            <a:r>
              <a:rPr sz="1200" dirty="0">
                <a:latin typeface="Times New Roman"/>
                <a:cs typeface="Times New Roman"/>
              </a:rPr>
              <a:t>lcul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two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ials:</a:t>
            </a: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aseline="4629" dirty="0">
                <a:latin typeface="Times New Roman"/>
                <a:cs typeface="Times New Roman"/>
              </a:rPr>
              <a:t>Substitu</a:t>
            </a:r>
            <a:r>
              <a:rPr sz="1800" spc="-15" baseline="4629" dirty="0">
                <a:latin typeface="Times New Roman"/>
                <a:cs typeface="Times New Roman"/>
              </a:rPr>
              <a:t>t</a:t>
            </a:r>
            <a:r>
              <a:rPr sz="1800" baseline="4629" dirty="0">
                <a:latin typeface="Times New Roman"/>
                <a:cs typeface="Times New Roman"/>
              </a:rPr>
              <a:t>ing</a:t>
            </a:r>
            <a:r>
              <a:rPr sz="1800" spc="-15" baseline="4629" dirty="0">
                <a:latin typeface="Times New Roman"/>
                <a:cs typeface="Times New Roman"/>
              </a:rPr>
              <a:t> </a:t>
            </a:r>
            <a:r>
              <a:rPr lang="en-US" sz="1800" spc="-15" baseline="4629" dirty="0" smtClean="0">
                <a:latin typeface="Times New Roman"/>
                <a:cs typeface="Times New Roman"/>
              </a:rPr>
              <a:t>above </a:t>
            </a:r>
            <a:r>
              <a:rPr sz="1800" baseline="4629" dirty="0" smtClean="0">
                <a:latin typeface="Times New Roman"/>
                <a:cs typeface="Times New Roman"/>
              </a:rPr>
              <a:t>for</a:t>
            </a:r>
            <a:r>
              <a:rPr sz="1800" spc="-15" baseline="4629" dirty="0" smtClean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k</a:t>
            </a:r>
            <a:r>
              <a:rPr sz="800" dirty="0">
                <a:latin typeface="Times New Roman"/>
                <a:cs typeface="Times New Roman"/>
              </a:rPr>
              <a:t>1 </a:t>
            </a:r>
            <a:r>
              <a:rPr sz="800" spc="-95" dirty="0">
                <a:latin typeface="Times New Roman"/>
                <a:cs typeface="Times New Roman"/>
              </a:rPr>
              <a:t> </a:t>
            </a:r>
            <a:r>
              <a:rPr sz="1800" spc="-7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nd</a:t>
            </a:r>
            <a:r>
              <a:rPr sz="1800" spc="15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k</a:t>
            </a:r>
            <a:r>
              <a:rPr sz="800" spc="5" dirty="0">
                <a:latin typeface="Times New Roman"/>
                <a:cs typeface="Times New Roman"/>
              </a:rPr>
              <a:t>2</a:t>
            </a:r>
            <a:r>
              <a:rPr sz="1800" baseline="4629" dirty="0">
                <a:latin typeface="Times New Roman"/>
                <a:cs typeface="Times New Roman"/>
              </a:rPr>
              <a:t>, we</a:t>
            </a:r>
            <a:r>
              <a:rPr sz="1800" spc="-15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find:</a:t>
            </a: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indent="4910455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80010" algn="just">
              <a:lnSpc>
                <a:spcPct val="110000"/>
              </a:lnSpc>
            </a:pPr>
            <a:r>
              <a:rPr sz="1200" dirty="0">
                <a:latin typeface="Times New Roman"/>
                <a:cs typeface="Times New Roman"/>
              </a:rPr>
              <a:t>No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, if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</a:t>
            </a:r>
            <a:r>
              <a:rPr sz="1200" spc="5" dirty="0">
                <a:latin typeface="Times New Roman"/>
                <a:cs typeface="Times New Roman"/>
              </a:rPr>
              <a:t>k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 of 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ph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wn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l, we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obtain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 (</a:t>
            </a:r>
            <a:r>
              <a:rPr sz="1200" spc="-10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hich is 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2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listed 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):</a:t>
            </a: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 indent="4910455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Simpli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spc="-40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, 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find: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800" baseline="4629" dirty="0">
                <a:latin typeface="Times New Roman"/>
                <a:cs typeface="Times New Roman"/>
              </a:rPr>
              <a:t>So, if </a:t>
            </a:r>
            <a:r>
              <a:rPr sz="1800" spc="-7" baseline="4629" dirty="0">
                <a:latin typeface="Times New Roman"/>
                <a:cs typeface="Times New Roman"/>
              </a:rPr>
              <a:t>w</a:t>
            </a:r>
            <a:r>
              <a:rPr sz="1800" baseline="4629" dirty="0">
                <a:latin typeface="Times New Roman"/>
                <a:cs typeface="Times New Roman"/>
              </a:rPr>
              <a:t>e</a:t>
            </a:r>
            <a:r>
              <a:rPr sz="1800" spc="-7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know the</a:t>
            </a:r>
            <a:r>
              <a:rPr sz="1800" spc="-7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p</a:t>
            </a: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1800" spc="7" baseline="4629" dirty="0">
                <a:latin typeface="Times New Roman"/>
                <a:cs typeface="Times New Roman"/>
              </a:rPr>
              <a:t>r</a:t>
            </a:r>
            <a:r>
              <a:rPr sz="1800" spc="-7" baseline="4629" dirty="0">
                <a:latin typeface="Times New Roman"/>
                <a:cs typeface="Times New Roman"/>
              </a:rPr>
              <a:t>c</a:t>
            </a:r>
            <a:r>
              <a:rPr sz="1800" spc="7" baseline="4629" dirty="0">
                <a:latin typeface="Times New Roman"/>
                <a:cs typeface="Times New Roman"/>
              </a:rPr>
              <a:t>e</a:t>
            </a:r>
            <a:r>
              <a:rPr sz="1800" baseline="4629" dirty="0">
                <a:latin typeface="Times New Roman"/>
                <a:cs typeface="Times New Roman"/>
              </a:rPr>
              <a:t>ntage</a:t>
            </a:r>
            <a:r>
              <a:rPr sz="1800" spc="-15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dif</a:t>
            </a:r>
            <a:r>
              <a:rPr sz="1800" spc="-7" baseline="4629" dirty="0">
                <a:latin typeface="Times New Roman"/>
                <a:cs typeface="Times New Roman"/>
              </a:rPr>
              <a:t>f</a:t>
            </a:r>
            <a:r>
              <a:rPr sz="1800" spc="7" baseline="4629" dirty="0">
                <a:latin typeface="Times New Roman"/>
                <a:cs typeface="Times New Roman"/>
              </a:rPr>
              <a:t>e</a:t>
            </a:r>
            <a:r>
              <a:rPr sz="1800" baseline="4629" dirty="0">
                <a:latin typeface="Times New Roman"/>
                <a:cs typeface="Times New Roman"/>
              </a:rPr>
              <a:t>r</a:t>
            </a:r>
            <a:r>
              <a:rPr sz="1800" spc="-15" baseline="4629" dirty="0">
                <a:latin typeface="Times New Roman"/>
                <a:cs typeface="Times New Roman"/>
              </a:rPr>
              <a:t>e</a:t>
            </a:r>
            <a:r>
              <a:rPr sz="1800" baseline="4629" dirty="0">
                <a:latin typeface="Times New Roman"/>
                <a:cs typeface="Times New Roman"/>
              </a:rPr>
              <a:t>n</a:t>
            </a:r>
            <a:r>
              <a:rPr sz="1800" spc="7" baseline="4629" dirty="0">
                <a:latin typeface="Times New Roman"/>
                <a:cs typeface="Times New Roman"/>
              </a:rPr>
              <a:t>c</a:t>
            </a:r>
            <a:r>
              <a:rPr sz="1800" baseline="4629" dirty="0">
                <a:latin typeface="Times New Roman"/>
                <a:cs typeface="Times New Roman"/>
              </a:rPr>
              <a:t>e</a:t>
            </a:r>
            <a:r>
              <a:rPr sz="1800" spc="-7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b</a:t>
            </a: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1800" baseline="4629" dirty="0">
                <a:latin typeface="Times New Roman"/>
                <a:cs typeface="Times New Roman"/>
              </a:rPr>
              <a:t>t</a:t>
            </a:r>
            <a:r>
              <a:rPr sz="1800" spc="15" baseline="4629" dirty="0">
                <a:latin typeface="Times New Roman"/>
                <a:cs typeface="Times New Roman"/>
              </a:rPr>
              <a:t>w</a:t>
            </a:r>
            <a:r>
              <a:rPr sz="1800" spc="-7" baseline="4629" dirty="0">
                <a:latin typeface="Times New Roman"/>
                <a:cs typeface="Times New Roman"/>
              </a:rPr>
              <a:t>ee</a:t>
            </a:r>
            <a:r>
              <a:rPr sz="1800" baseline="4629" dirty="0">
                <a:latin typeface="Times New Roman"/>
                <a:cs typeface="Times New Roman"/>
              </a:rPr>
              <a:t>n</a:t>
            </a:r>
            <a:r>
              <a:rPr sz="1800" spc="15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the ph</a:t>
            </a:r>
            <a:r>
              <a:rPr sz="1800" spc="-15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se</a:t>
            </a:r>
            <a:r>
              <a:rPr sz="1800" spc="-7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of the</a:t>
            </a:r>
            <a:r>
              <a:rPr sz="1800" spc="-15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two s</a:t>
            </a:r>
            <a:r>
              <a:rPr sz="1800" spc="15" baseline="4629" dirty="0">
                <a:latin typeface="Times New Roman"/>
                <a:cs typeface="Times New Roman"/>
              </a:rPr>
              <a:t>i</a:t>
            </a:r>
            <a:r>
              <a:rPr sz="1800" spc="-22" baseline="4629" dirty="0">
                <a:latin typeface="Times New Roman"/>
                <a:cs typeface="Times New Roman"/>
              </a:rPr>
              <a:t>g</a:t>
            </a:r>
            <a:r>
              <a:rPr sz="1800" spc="15" baseline="4629" dirty="0">
                <a:latin typeface="Times New Roman"/>
                <a:cs typeface="Times New Roman"/>
              </a:rPr>
              <a:t>n</a:t>
            </a:r>
            <a:r>
              <a:rPr sz="1800" spc="-7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ls, and</a:t>
            </a:r>
            <a:r>
              <a:rPr sz="1800" spc="22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if </a:t>
            </a:r>
            <a:r>
              <a:rPr sz="1800" spc="-7" baseline="4629" dirty="0">
                <a:latin typeface="Times New Roman"/>
                <a:cs typeface="Times New Roman"/>
              </a:rPr>
              <a:t>w</a:t>
            </a:r>
            <a:r>
              <a:rPr sz="1800" baseline="4629" dirty="0">
                <a:latin typeface="Times New Roman"/>
                <a:cs typeface="Times New Roman"/>
              </a:rPr>
              <a:t>e</a:t>
            </a:r>
            <a:r>
              <a:rPr sz="1800" spc="-7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know</a:t>
            </a:r>
            <a:r>
              <a:rPr sz="1800" spc="7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Symbol"/>
                <a:cs typeface="Symbol"/>
              </a:rPr>
              <a:t></a:t>
            </a:r>
            <a:r>
              <a:rPr sz="800" dirty="0">
                <a:latin typeface="Times New Roman"/>
                <a:cs typeface="Times New Roman"/>
              </a:rPr>
              <a:t>r</a:t>
            </a:r>
          </a:p>
        </p:txBody>
      </p:sp>
      <p:sp>
        <p:nvSpPr>
          <p:cNvPr id="3" name="object 3"/>
          <p:cNvSpPr/>
          <p:nvPr/>
        </p:nvSpPr>
        <p:spPr>
          <a:xfrm>
            <a:off x="1838325" y="914456"/>
            <a:ext cx="4095237" cy="23437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42365" y="974389"/>
            <a:ext cx="3710940" cy="872490"/>
          </a:xfrm>
          <a:prstGeom prst="rect">
            <a:avLst/>
          </a:prstGeom>
          <a:solidFill>
            <a:srgbClr val="5B9BD4"/>
          </a:solidFill>
          <a:ln w="4133">
            <a:solidFill>
              <a:srgbClr val="4170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6675" algn="ctr">
              <a:lnSpc>
                <a:spcPct val="100000"/>
              </a:lnSpc>
            </a:pPr>
            <a:r>
              <a:rPr sz="1200" spc="5" dirty="0">
                <a:latin typeface="Calibri"/>
                <a:cs typeface="Calibri"/>
              </a:rPr>
              <a:t>Ma</a:t>
            </a:r>
            <a:r>
              <a:rPr sz="1200" spc="-15" dirty="0">
                <a:latin typeface="Calibri"/>
                <a:cs typeface="Calibri"/>
              </a:rPr>
              <a:t>te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l </a:t>
            </a:r>
            <a:r>
              <a:rPr sz="1200" spc="-15" dirty="0">
                <a:latin typeface="Calibri"/>
                <a:cs typeface="Calibri"/>
              </a:rPr>
              <a:t>#</a:t>
            </a:r>
            <a:r>
              <a:rPr sz="1200" dirty="0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2365" y="2177277"/>
            <a:ext cx="3710940" cy="855980"/>
          </a:xfrm>
          <a:prstGeom prst="rect">
            <a:avLst/>
          </a:prstGeom>
          <a:solidFill>
            <a:srgbClr val="FFFF00"/>
          </a:solidFill>
          <a:ln w="4133">
            <a:solidFill>
              <a:srgbClr val="4170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6675" algn="ctr">
              <a:lnSpc>
                <a:spcPct val="100000"/>
              </a:lnSpc>
            </a:pPr>
            <a:r>
              <a:rPr sz="1200" spc="5" dirty="0">
                <a:latin typeface="Calibri"/>
                <a:cs typeface="Calibri"/>
              </a:rPr>
              <a:t>Ma</a:t>
            </a:r>
            <a:r>
              <a:rPr sz="1200" spc="-15" dirty="0">
                <a:latin typeface="Calibri"/>
                <a:cs typeface="Calibri"/>
              </a:rPr>
              <a:t>te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l </a:t>
            </a:r>
            <a:r>
              <a:rPr sz="1200" spc="-15" dirty="0">
                <a:latin typeface="Calibri"/>
                <a:cs typeface="Calibri"/>
              </a:rPr>
              <a:t>#</a:t>
            </a:r>
            <a:r>
              <a:rPr sz="1200" dirty="0"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58110" y="5148198"/>
            <a:ext cx="3453891" cy="4140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33525" y="5938392"/>
            <a:ext cx="4243705" cy="443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09775" y="6871969"/>
            <a:ext cx="3746754" cy="7061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76475" y="7900416"/>
            <a:ext cx="3216148" cy="7188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02004" y="8917537"/>
            <a:ext cx="4103370" cy="182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aseline="4629" dirty="0">
                <a:latin typeface="Times New Roman"/>
                <a:cs typeface="Times New Roman"/>
              </a:rPr>
              <a:t>for</a:t>
            </a:r>
            <a:r>
              <a:rPr sz="1800" spc="-15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one</a:t>
            </a:r>
            <a:r>
              <a:rPr sz="1800" spc="-7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of the</a:t>
            </a:r>
            <a:r>
              <a:rPr sz="1800" spc="-15" baseline="4629" dirty="0">
                <a:latin typeface="Times New Roman"/>
                <a:cs typeface="Times New Roman"/>
              </a:rPr>
              <a:t> </a:t>
            </a:r>
            <a:r>
              <a:rPr sz="1800" spc="15" baseline="4629" dirty="0">
                <a:latin typeface="Times New Roman"/>
                <a:cs typeface="Times New Roman"/>
              </a:rPr>
              <a:t>m</a:t>
            </a:r>
            <a:r>
              <a:rPr sz="1800" spc="-7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te</a:t>
            </a:r>
            <a:r>
              <a:rPr sz="1800" spc="-15" baseline="4629" dirty="0">
                <a:latin typeface="Times New Roman"/>
                <a:cs typeface="Times New Roman"/>
              </a:rPr>
              <a:t>r</a:t>
            </a:r>
            <a:r>
              <a:rPr sz="1800" baseline="4629" dirty="0">
                <a:latin typeface="Times New Roman"/>
                <a:cs typeface="Times New Roman"/>
              </a:rPr>
              <a:t>ials,</a:t>
            </a:r>
            <a:r>
              <a:rPr sz="1800" spc="15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we</a:t>
            </a:r>
            <a:r>
              <a:rPr sz="1800" spc="-15" baseline="4629" dirty="0">
                <a:latin typeface="Times New Roman"/>
                <a:cs typeface="Times New Roman"/>
              </a:rPr>
              <a:t> </a:t>
            </a:r>
            <a:r>
              <a:rPr sz="1800" spc="-7" baseline="4629" dirty="0">
                <a:latin typeface="Times New Roman"/>
                <a:cs typeface="Times New Roman"/>
              </a:rPr>
              <a:t>ca</a:t>
            </a:r>
            <a:r>
              <a:rPr sz="1800" baseline="4629" dirty="0">
                <a:latin typeface="Times New Roman"/>
                <a:cs typeface="Times New Roman"/>
              </a:rPr>
              <a:t>n </a:t>
            </a:r>
            <a:r>
              <a:rPr sz="1800" spc="15" baseline="4629" dirty="0">
                <a:latin typeface="Times New Roman"/>
                <a:cs typeface="Times New Roman"/>
              </a:rPr>
              <a:t>d</a:t>
            </a:r>
            <a:r>
              <a:rPr sz="1800" spc="-7" baseline="4629" dirty="0">
                <a:latin typeface="Times New Roman"/>
                <a:cs typeface="Times New Roman"/>
              </a:rPr>
              <a:t>e</a:t>
            </a:r>
            <a:r>
              <a:rPr sz="1800" baseline="4629" dirty="0">
                <a:latin typeface="Times New Roman"/>
                <a:cs typeface="Times New Roman"/>
              </a:rPr>
              <a:t>te</a:t>
            </a:r>
            <a:r>
              <a:rPr sz="1800" spc="-15" baseline="4629" dirty="0">
                <a:latin typeface="Times New Roman"/>
                <a:cs typeface="Times New Roman"/>
              </a:rPr>
              <a:t>r</a:t>
            </a:r>
            <a:r>
              <a:rPr sz="1800" baseline="4629" dirty="0">
                <a:latin typeface="Times New Roman"/>
                <a:cs typeface="Times New Roman"/>
              </a:rPr>
              <a:t>mine</a:t>
            </a:r>
            <a:r>
              <a:rPr sz="1800" spc="15" baseline="4629" dirty="0">
                <a:latin typeface="Times New Roman"/>
                <a:cs typeface="Times New Roman"/>
              </a:rPr>
              <a:t> </a:t>
            </a:r>
            <a:r>
              <a:rPr sz="1800" spc="-22" baseline="4629" dirty="0">
                <a:latin typeface="Symbol"/>
                <a:cs typeface="Symbol"/>
              </a:rPr>
              <a:t></a:t>
            </a:r>
            <a:r>
              <a:rPr sz="800" dirty="0">
                <a:latin typeface="Times New Roman"/>
                <a:cs typeface="Times New Roman"/>
              </a:rPr>
              <a:t>r </a:t>
            </a:r>
            <a:r>
              <a:rPr sz="800" spc="-95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for</a:t>
            </a:r>
            <a:r>
              <a:rPr sz="1800" spc="-15" baseline="4629" dirty="0">
                <a:latin typeface="Times New Roman"/>
                <a:cs typeface="Times New Roman"/>
              </a:rPr>
              <a:t> </a:t>
            </a:r>
            <a:r>
              <a:rPr sz="1800" spc="15" baseline="4629" dirty="0">
                <a:latin typeface="Times New Roman"/>
                <a:cs typeface="Times New Roman"/>
              </a:rPr>
              <a:t>t</a:t>
            </a:r>
            <a:r>
              <a:rPr sz="1800" baseline="4629" dirty="0">
                <a:latin typeface="Times New Roman"/>
                <a:cs typeface="Times New Roman"/>
              </a:rPr>
              <a:t>he</a:t>
            </a:r>
            <a:r>
              <a:rPr sz="1800" spc="-7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other</a:t>
            </a:r>
            <a:r>
              <a:rPr sz="1800" spc="-15" baseline="4629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mat</a:t>
            </a:r>
            <a:r>
              <a:rPr sz="1800" spc="7" baseline="4629" dirty="0">
                <a:latin typeface="Times New Roman"/>
                <a:cs typeface="Times New Roman"/>
              </a:rPr>
              <a:t>e</a:t>
            </a:r>
            <a:r>
              <a:rPr sz="1800" baseline="4629" dirty="0">
                <a:latin typeface="Times New Roman"/>
                <a:cs typeface="Times New Roman"/>
              </a:rPr>
              <a:t>ri</a:t>
            </a:r>
            <a:r>
              <a:rPr sz="1800" spc="-15" baseline="4629" dirty="0">
                <a:latin typeface="Times New Roman"/>
                <a:cs typeface="Times New Roman"/>
              </a:rPr>
              <a:t>a</a:t>
            </a:r>
            <a:r>
              <a:rPr sz="1800" baseline="4629" dirty="0">
                <a:latin typeface="Times New Roman"/>
                <a:cs typeface="Times New Roman"/>
              </a:rPr>
              <a:t>l.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917751"/>
            <a:ext cx="5942965" cy="829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just">
              <a:lnSpc>
                <a:spcPct val="110100"/>
              </a:lnSpc>
            </a:pPr>
            <a:r>
              <a:rPr sz="1200" b="1" dirty="0">
                <a:latin typeface="Times New Roman"/>
                <a:cs typeface="Times New Roman"/>
              </a:rPr>
              <a:t>Exa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ple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20.4: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5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 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is r</a:t>
            </a:r>
            <a:r>
              <a:rPr sz="1200" spc="5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n with one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ial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ont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ining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uum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the oth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m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be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unknown. </a:t>
            </a:r>
            <a:r>
              <a:rPr sz="120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h</a:t>
            </a:r>
            <a:r>
              <a:rPr sz="120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5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b</a:t>
            </a:r>
            <a:r>
              <a:rPr sz="1200" spc="-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th tub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is one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r.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dirty="0" smtClean="0">
                <a:latin typeface="Times New Roman"/>
                <a:cs typeface="Times New Roman"/>
              </a:rPr>
              <a:t>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dirty="0" smtClean="0">
                <a:latin typeface="Times New Roman"/>
                <a:cs typeface="Times New Roman"/>
              </a:rPr>
              <a:t>p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dirty="0" smtClean="0">
                <a:latin typeface="Times New Roman"/>
                <a:cs typeface="Times New Roman"/>
              </a:rPr>
              <a:t>se</a:t>
            </a:r>
            <a:r>
              <a:rPr lang="en-US" sz="1200" dirty="0" smtClean="0">
                <a:latin typeface="Times New Roman"/>
                <a:cs typeface="Times New Roman"/>
              </a:rPr>
              <a:t> </a:t>
            </a:r>
            <a:r>
              <a:rPr sz="1200" dirty="0" smtClean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unknown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is 3° dif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rom the si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in the </a:t>
            </a:r>
            <a:r>
              <a:rPr sz="1200" spc="5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uum. </a:t>
            </a:r>
            <a:r>
              <a:rPr sz="120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1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b</a:t>
            </a:r>
            <a:r>
              <a:rPr sz="1200" spc="-5" dirty="0">
                <a:latin typeface="Times New Roman"/>
                <a:cs typeface="Times New Roman"/>
              </a:rPr>
              <a:t>o</a:t>
            </a:r>
            <a:r>
              <a:rPr sz="1200" spc="2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 si</a:t>
            </a:r>
            <a:r>
              <a:rPr sz="1200" spc="-10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ls is 10G</a:t>
            </a:r>
            <a:r>
              <a:rPr sz="1200" spc="-5" dirty="0">
                <a:latin typeface="Times New Roman"/>
                <a:cs typeface="Times New Roman"/>
              </a:rPr>
              <a:t>H</a:t>
            </a:r>
            <a:r>
              <a:rPr sz="1200" spc="5" dirty="0">
                <a:latin typeface="Times New Roman"/>
                <a:cs typeface="Times New Roman"/>
              </a:rPr>
              <a:t>z</a:t>
            </a:r>
            <a:r>
              <a:rPr sz="1200" dirty="0">
                <a:latin typeface="Times New Roman"/>
                <a:cs typeface="Times New Roman"/>
              </a:rPr>
              <a:t>. 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is the 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lative di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ric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 of the </a:t>
            </a:r>
            <a:r>
              <a:rPr sz="1200" spc="-5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nknown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200" y="3048000"/>
            <a:ext cx="33528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Pl</a:t>
            </a:r>
            <a:r>
              <a:rPr sz="16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ne</a:t>
            </a:r>
            <a:r>
              <a:rPr sz="16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16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W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</a:t>
            </a:r>
            <a:r>
              <a:rPr sz="1600" b="1" spc="-2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v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es in a</a:t>
            </a:r>
            <a:r>
              <a:rPr sz="16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Lo</a:t>
            </a:r>
            <a:r>
              <a:rPr sz="16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</a:t>
            </a:r>
            <a:r>
              <a:rPr sz="1600" b="1" spc="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y</a:t>
            </a:r>
            <a:r>
              <a:rPr sz="1600" b="1" spc="-3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Di</a:t>
            </a:r>
            <a:r>
              <a:rPr sz="16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e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l</a:t>
            </a:r>
            <a:r>
              <a:rPr sz="16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e</a:t>
            </a:r>
            <a:r>
              <a:rPr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ctric</a:t>
            </a:r>
            <a:endParaRPr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143170"/>
            <a:ext cx="5969635" cy="49167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7780" algn="just">
              <a:lnSpc>
                <a:spcPct val="110300"/>
              </a:lnSpc>
            </a:pPr>
            <a:r>
              <a:rPr sz="1200" dirty="0">
                <a:latin typeface="Times New Roman"/>
                <a:cs typeface="Times New Roman"/>
              </a:rPr>
              <a:t>So f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r, </a:t>
            </a:r>
            <a:r>
              <a:rPr sz="1200" spc="-10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2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side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d the p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f pl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in eith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 diel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tri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dirty="0" smtClean="0">
                <a:latin typeface="Times New Roman"/>
                <a:cs typeface="Times New Roman"/>
              </a:rPr>
              <a:t>(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t</a:t>
            </a:r>
            <a:r>
              <a:rPr sz="1200" spc="5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“di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tr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”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ess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ll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s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no</a:t>
            </a:r>
            <a:r>
              <a:rPr sz="1200" spc="20" dirty="0">
                <a:latin typeface="Times New Roman"/>
                <a:cs typeface="Times New Roman"/>
              </a:rPr>
              <a:t>n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m f</a:t>
            </a:r>
            <a:r>
              <a:rPr sz="1200" spc="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 </a:t>
            </a:r>
            <a:r>
              <a:rPr sz="1200" spc="-10" dirty="0">
                <a:latin typeface="Times New Roman"/>
                <a:cs typeface="Times New Roman"/>
              </a:rPr>
              <a:t>“</a:t>
            </a:r>
            <a:r>
              <a:rPr sz="1200" dirty="0">
                <a:latin typeface="Times New Roman"/>
                <a:cs typeface="Times New Roman"/>
              </a:rPr>
              <a:t>insul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or,”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 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stu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plane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</a:t>
            </a:r>
            <a:r>
              <a:rPr sz="1200" spc="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throu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h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rf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insul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tors. </a:t>
            </a:r>
            <a:r>
              <a:rPr sz="1200" spc="-10" dirty="0" smtClean="0">
                <a:latin typeface="Times New Roman"/>
                <a:cs typeface="Times New Roman"/>
              </a:rPr>
              <a:t>B</a:t>
            </a:r>
            <a:r>
              <a:rPr sz="1200" dirty="0" smtClean="0">
                <a:latin typeface="Times New Roman"/>
                <a:cs typeface="Times New Roman"/>
              </a:rPr>
              <a:t>ut 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o su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 thing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 insul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tor, so wh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 does the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ond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tivi</a:t>
            </a:r>
            <a:r>
              <a:rPr sz="1200" spc="1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mat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hav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?</a:t>
            </a: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29209" algn="just">
              <a:lnSpc>
                <a:spcPct val="110200"/>
              </a:lnSpc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short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nswer is that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ondu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tivi</a:t>
            </a:r>
            <a:r>
              <a:rPr sz="1200" spc="1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ns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ree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trons,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f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trons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lw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s re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t to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trom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tic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s. </a:t>
            </a:r>
            <a:r>
              <a:rPr sz="1200" dirty="0" smtClean="0">
                <a:latin typeface="Times New Roman"/>
                <a:cs typeface="Times New Roman"/>
              </a:rPr>
              <a:t>A</a:t>
            </a:r>
            <a:r>
              <a:rPr sz="1200" spc="-10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dirty="0" smtClean="0">
                <a:latin typeface="Times New Roman"/>
                <a:cs typeface="Times New Roman"/>
              </a:rPr>
              <a:t>rding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5" dirty="0">
                <a:latin typeface="Times New Roman"/>
                <a:cs typeface="Times New Roman"/>
              </a:rPr>
              <a:t>z</a:t>
            </a:r>
            <a:r>
              <a:rPr sz="1200" dirty="0">
                <a:latin typeface="Times New Roman"/>
                <a:cs typeface="Times New Roman"/>
              </a:rPr>
              <a:t>’s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L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w, 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tions will alwa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e su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 that th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diminish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 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 the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trom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s. </a:t>
            </a:r>
            <a:r>
              <a:rPr sz="1200" dirty="0" smtClean="0">
                <a:latin typeface="Times New Roman"/>
                <a:cs typeface="Times New Roman"/>
              </a:rPr>
              <a:t>So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 the 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th, we know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ondu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tivity </a:t>
            </a:r>
            <a:r>
              <a:rPr sz="1200" b="1" spc="5" dirty="0">
                <a:latin typeface="Times New Roman"/>
                <a:cs typeface="Times New Roman"/>
              </a:rPr>
              <a:t>w</a:t>
            </a:r>
            <a:r>
              <a:rPr sz="1200" b="1" dirty="0">
                <a:latin typeface="Times New Roman"/>
                <a:cs typeface="Times New Roman"/>
              </a:rPr>
              <a:t>ill cause</a:t>
            </a:r>
            <a:r>
              <a:rPr sz="1200" b="1" spc="-5" dirty="0">
                <a:latin typeface="Times New Roman"/>
                <a:cs typeface="Times New Roman"/>
              </a:rPr>
              <a:t> e</a:t>
            </a:r>
            <a:r>
              <a:rPr sz="1200" b="1" dirty="0">
                <a:latin typeface="Times New Roman"/>
                <a:cs typeface="Times New Roman"/>
              </a:rPr>
              <a:t>le</a:t>
            </a:r>
            <a:r>
              <a:rPr sz="1200" b="1" spc="-10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t</a:t>
            </a:r>
            <a:r>
              <a:rPr sz="1200" b="1" spc="-10" dirty="0">
                <a:latin typeface="Times New Roman"/>
                <a:cs typeface="Times New Roman"/>
              </a:rPr>
              <a:t>r</a:t>
            </a:r>
            <a:r>
              <a:rPr sz="1200" b="1" spc="10" dirty="0">
                <a:latin typeface="Times New Roman"/>
                <a:cs typeface="Times New Roman"/>
              </a:rPr>
              <a:t>o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agn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tic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w</a:t>
            </a:r>
            <a:r>
              <a:rPr sz="1200" b="1" dirty="0">
                <a:latin typeface="Times New Roman"/>
                <a:cs typeface="Times New Roman"/>
              </a:rPr>
              <a:t>av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s to sinusoi</a:t>
            </a:r>
            <a:r>
              <a:rPr sz="1200" b="1" spc="5" dirty="0">
                <a:latin typeface="Times New Roman"/>
                <a:cs typeface="Times New Roman"/>
              </a:rPr>
              <a:t>d</a:t>
            </a:r>
            <a:r>
              <a:rPr sz="1200" b="1" spc="-15" dirty="0">
                <a:latin typeface="Times New Roman"/>
                <a:cs typeface="Times New Roman"/>
              </a:rPr>
              <a:t>a</a:t>
            </a:r>
            <a:r>
              <a:rPr sz="1200" b="1" dirty="0">
                <a:latin typeface="Times New Roman"/>
                <a:cs typeface="Times New Roman"/>
              </a:rPr>
              <a:t>l</a:t>
            </a:r>
            <a:r>
              <a:rPr sz="1200" b="1" spc="-10" dirty="0">
                <a:latin typeface="Times New Roman"/>
                <a:cs typeface="Times New Roman"/>
              </a:rPr>
              <a:t>l</a:t>
            </a:r>
            <a:r>
              <a:rPr sz="1200" b="1" dirty="0">
                <a:latin typeface="Times New Roman"/>
                <a:cs typeface="Times New Roman"/>
              </a:rPr>
              <a:t>y d</a:t>
            </a:r>
            <a:r>
              <a:rPr sz="1200" b="1" spc="-5" dirty="0">
                <a:latin typeface="Times New Roman"/>
                <a:cs typeface="Times New Roman"/>
              </a:rPr>
              <a:t>ec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20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lang="en-US" sz="1200" spc="-5" dirty="0" smtClean="0">
                <a:latin typeface="Times New Roman"/>
                <a:cs typeface="Times New Roman"/>
              </a:rPr>
              <a:t>already discussed earlier</a:t>
            </a:r>
            <a:r>
              <a:rPr sz="1200" dirty="0" smtClean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wh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re 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w 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ppli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o the su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ondu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tor h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“</a:t>
            </a:r>
            <a:r>
              <a:rPr sz="1200" dirty="0">
                <a:latin typeface="Times New Roman"/>
                <a:cs typeface="Times New Roman"/>
              </a:rPr>
              <a:t>skin d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pth,”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hich is a me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su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h</a:t>
            </a:r>
            <a:r>
              <a:rPr sz="1200" spc="-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w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 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 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 into the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ondu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ial b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 subst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1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s.</a:t>
            </a: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84455" algn="just">
              <a:lnSpc>
                <a:spcPct val="110300"/>
              </a:lnSpc>
            </a:pP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studi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lang="en-US" sz="1200" dirty="0" smtClean="0">
                <a:latin typeface="Times New Roman"/>
                <a:cs typeface="Times New Roman"/>
              </a:rPr>
              <a:t>the </a:t>
            </a:r>
            <a:r>
              <a:rPr sz="1200" dirty="0" smtClean="0">
                <a:latin typeface="Times New Roman"/>
                <a:cs typeface="Times New Roman"/>
              </a:rPr>
              <a:t>w</a:t>
            </a:r>
            <a:r>
              <a:rPr sz="1200" spc="-10" dirty="0" smtClean="0">
                <a:latin typeface="Times New Roman"/>
                <a:cs typeface="Times New Roman"/>
              </a:rPr>
              <a:t>a</a:t>
            </a:r>
            <a:r>
              <a:rPr sz="1200" dirty="0" smtClean="0">
                <a:latin typeface="Times New Roman"/>
                <a:cs typeface="Times New Roman"/>
              </a:rPr>
              <a:t>ve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in an insul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tor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dirty="0" smtClean="0">
                <a:latin typeface="Times New Roman"/>
                <a:cs typeface="Times New Roman"/>
              </a:rPr>
              <a:t>nd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10" dirty="0" smtClean="0">
                <a:latin typeface="Times New Roman"/>
                <a:cs typeface="Times New Roman"/>
              </a:rPr>
              <a:t>c</a:t>
            </a:r>
            <a:r>
              <a:rPr sz="1200" dirty="0" smtClean="0">
                <a:latin typeface="Times New Roman"/>
                <a:cs typeface="Times New Roman"/>
              </a:rPr>
              <a:t>ondu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dirty="0" smtClean="0">
                <a:latin typeface="Times New Roman"/>
                <a:cs typeface="Times New Roman"/>
              </a:rPr>
              <a:t>tor.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ut we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bili</a:t>
            </a:r>
            <a:r>
              <a:rPr sz="1200" spc="1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stu</a:t>
            </a:r>
            <a:r>
              <a:rPr sz="1200" spc="20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full spe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trum, f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om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 insul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tor to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ood insul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tor to semicondu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tor to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ood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ondu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tor to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 condu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tor. 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t’s 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model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om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ll’s 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tions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c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ndle this full spe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rum.</a:t>
            </a: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 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in with ph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orms 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’s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L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w,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mpe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’s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w,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hm’s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L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dirty="0" smtClean="0">
                <a:latin typeface="Times New Roman"/>
                <a:cs typeface="Times New Roman"/>
              </a:rPr>
              <a:t>: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 dirty="0" smtClean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endParaRPr sz="12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19375" y="8124228"/>
            <a:ext cx="2526665" cy="876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9" name="Oval 8"/>
          <p:cNvSpPr/>
          <p:nvPr/>
        </p:nvSpPr>
        <p:spPr>
          <a:xfrm>
            <a:off x="6207610" y="8102457"/>
            <a:ext cx="685800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(1)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207610" y="8562378"/>
            <a:ext cx="685800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(2)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917751"/>
            <a:ext cx="5969635" cy="3953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7"/>
              </a:spcBef>
            </a:pPr>
            <a:endParaRPr lang="en-US" sz="135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356870" algn="just">
              <a:lnSpc>
                <a:spcPct val="110400"/>
              </a:lnSpc>
            </a:pP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Eq</a:t>
            </a:r>
            <a:r>
              <a:rPr sz="1200" spc="5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lang="en-US" sz="1200" dirty="0" smtClean="0">
                <a:latin typeface="Times New Roman"/>
                <a:cs typeface="Times New Roman"/>
              </a:rPr>
              <a:t>(1)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dirty="0" smtClean="0">
                <a:latin typeface="Times New Roman"/>
                <a:cs typeface="Times New Roman"/>
              </a:rPr>
              <a:t>or </a:t>
            </a:r>
            <a:r>
              <a:rPr sz="1200" b="1" dirty="0">
                <a:latin typeface="Times New Roman"/>
                <a:cs typeface="Times New Roman"/>
              </a:rPr>
              <a:t>H(</a:t>
            </a:r>
            <a:r>
              <a:rPr sz="1200" b="1" spc="-10" dirty="0">
                <a:latin typeface="Times New Roman"/>
                <a:cs typeface="Times New Roman"/>
              </a:rPr>
              <a:t>r</a:t>
            </a:r>
            <a:r>
              <a:rPr sz="1200" b="1" spc="-5" dirty="0">
                <a:latin typeface="Times New Roman"/>
                <a:cs typeface="Times New Roman"/>
              </a:rPr>
              <a:t>)</a:t>
            </a:r>
            <a:r>
              <a:rPr sz="1200" dirty="0">
                <a:latin typeface="Times New Roman"/>
                <a:cs typeface="Times New Roman"/>
              </a:rPr>
              <a:t>, substitute it into </a:t>
            </a:r>
            <a:r>
              <a:rPr lang="en-US" sz="1200" dirty="0" smtClean="0">
                <a:latin typeface="Times New Roman"/>
                <a:cs typeface="Times New Roman"/>
              </a:rPr>
              <a:t>above equation,</a:t>
            </a:r>
            <a:r>
              <a:rPr sz="1200" dirty="0" smtClean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pply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them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l identi</a:t>
            </a:r>
            <a:r>
              <a:rPr sz="1200" spc="1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t sid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hoose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Coulomb </a:t>
            </a:r>
            <a:r>
              <a:rPr sz="1200" spc="-1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lang="en-US" sz="1200" spc="-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dirty="0" smtClean="0">
                <a:latin typeface="Times New Roman"/>
                <a:cs typeface="Times New Roman"/>
              </a:rPr>
              <a:t>nd </a:t>
            </a:r>
            <a:r>
              <a:rPr sz="1200" dirty="0">
                <a:latin typeface="Times New Roman"/>
                <a:cs typeface="Times New Roman"/>
              </a:rPr>
              <a:t>simpli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ht sid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find:</a:t>
            </a: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177165">
              <a:lnSpc>
                <a:spcPct val="110000"/>
              </a:lnSpc>
            </a:pPr>
            <a:endParaRPr lang="en-US" sz="1200" dirty="0" smtClean="0">
              <a:latin typeface="Times New Roman"/>
              <a:cs typeface="Times New Roman"/>
            </a:endParaRPr>
          </a:p>
          <a:p>
            <a:pPr marL="12700" marR="177165">
              <a:lnSpc>
                <a:spcPct val="110000"/>
              </a:lnSpc>
            </a:pPr>
            <a:endParaRPr lang="en-US" sz="1200" dirty="0">
              <a:latin typeface="Times New Roman"/>
              <a:cs typeface="Times New Roman"/>
            </a:endParaRPr>
          </a:p>
          <a:p>
            <a:pPr marL="12700" marR="177165" algn="just">
              <a:lnSpc>
                <a:spcPct val="110000"/>
              </a:lnSpc>
            </a:pPr>
            <a:r>
              <a:rPr sz="1200" dirty="0" smtClean="0">
                <a:latin typeface="Times New Roman"/>
                <a:cs typeface="Times New Roman"/>
              </a:rPr>
              <a:t>(</a:t>
            </a:r>
            <a:r>
              <a:rPr sz="1200" spc="-10" dirty="0">
                <a:latin typeface="Times New Roman"/>
                <a:cs typeface="Times New Roman"/>
              </a:rPr>
              <a:t>Y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skipp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six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steps in de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iving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but it’s 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simil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 to 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wo oth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d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</a:t>
            </a:r>
            <a:r>
              <a:rPr sz="1200" spc="5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tions 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lre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20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n. </a:t>
            </a:r>
            <a:r>
              <a:rPr sz="1200" dirty="0" smtClean="0">
                <a:latin typeface="Times New Roman"/>
                <a:cs typeface="Times New Roman"/>
              </a:rPr>
              <a:t>L</a:t>
            </a:r>
            <a:r>
              <a:rPr sz="1200" spc="-10" dirty="0" smtClean="0">
                <a:latin typeface="Times New Roman"/>
                <a:cs typeface="Times New Roman"/>
              </a:rPr>
              <a:t>e</a:t>
            </a:r>
            <a:r>
              <a:rPr sz="1200" dirty="0" smtClean="0">
                <a:latin typeface="Times New Roman"/>
                <a:cs typeface="Times New Roman"/>
              </a:rPr>
              <a:t>t’s 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 to 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ood stuf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spc="10" dirty="0">
                <a:latin typeface="Times New Roman"/>
                <a:cs typeface="Times New Roman"/>
              </a:rPr>
              <a:t>.</a:t>
            </a:r>
            <a:r>
              <a:rPr sz="1200" dirty="0"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563245" algn="just">
              <a:lnSpc>
                <a:spcPct val="110200"/>
              </a:lnSpc>
            </a:pP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 now 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ssume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on</a:t>
            </a:r>
            <a:r>
              <a:rPr sz="1200" spc="2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pola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5" dirty="0">
                <a:latin typeface="Times New Roman"/>
                <a:cs typeface="Times New Roman"/>
              </a:rPr>
              <a:t>z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in one di</a:t>
            </a:r>
            <a:r>
              <a:rPr sz="1200" spc="-5" dirty="0">
                <a:latin typeface="Times New Roman"/>
                <a:cs typeface="Times New Roman"/>
              </a:rPr>
              <a:t>rec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15" dirty="0">
                <a:latin typeface="Times New Roman"/>
                <a:cs typeface="Times New Roman"/>
              </a:rPr>
              <a:t>(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5" dirty="0">
                <a:latin typeface="Times New Roman"/>
                <a:cs typeface="Times New Roman"/>
              </a:rPr>
              <a:t>)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o the </a:t>
            </a:r>
            <a:r>
              <a:rPr sz="1200" spc="-10" dirty="0" smtClean="0">
                <a:latin typeface="Times New Roman"/>
                <a:cs typeface="Times New Roman"/>
              </a:rPr>
              <a:t>e</a:t>
            </a:r>
            <a:r>
              <a:rPr sz="1200" dirty="0" smtClean="0">
                <a:latin typeface="Times New Roman"/>
                <a:cs typeface="Times New Roman"/>
              </a:rPr>
              <a:t>qu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dirty="0" smtClean="0">
                <a:latin typeface="Times New Roman"/>
                <a:cs typeface="Times New Roman"/>
              </a:rPr>
              <a:t>tion</a:t>
            </a:r>
            <a:r>
              <a:rPr lang="en-US" sz="1200" dirty="0" smtClean="0">
                <a:latin typeface="Times New Roman"/>
                <a:cs typeface="Times New Roman"/>
              </a:rPr>
              <a:t> </a:t>
            </a:r>
            <a:r>
              <a:rPr sz="1200" dirty="0" smtClean="0">
                <a:latin typeface="Times New Roman"/>
                <a:cs typeface="Times New Roman"/>
              </a:rPr>
              <a:t>simplifi</a:t>
            </a:r>
            <a:r>
              <a:rPr sz="1200" spc="-10" dirty="0" smtClean="0">
                <a:latin typeface="Times New Roman"/>
                <a:cs typeface="Times New Roman"/>
              </a:rPr>
              <a:t>e</a:t>
            </a:r>
            <a:r>
              <a:rPr sz="1200" dirty="0" smtClean="0">
                <a:latin typeface="Times New Roman"/>
                <a:cs typeface="Times New Roman"/>
              </a:rPr>
              <a:t>s </a:t>
            </a:r>
            <a:r>
              <a:rPr sz="1200" dirty="0">
                <a:latin typeface="Times New Roman"/>
                <a:cs typeface="Times New Roman"/>
              </a:rPr>
              <a:t>to:</a:t>
            </a: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Now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 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fi</a:t>
            </a:r>
            <a:r>
              <a:rPr sz="1200" spc="5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 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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nd substitute it into Equ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20.17: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365672"/>
            <a:ext cx="5968365" cy="3822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4910455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 marR="504825" algn="just">
              <a:lnSpc>
                <a:spcPct val="110800"/>
              </a:lnSpc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dirty="0">
                <a:latin typeface="Symbol"/>
                <a:cs typeface="Symbol"/>
              </a:rPr>
              <a:t>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r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as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“</a:t>
            </a:r>
            <a:r>
              <a:rPr sz="1200" b="1" spc="-15" dirty="0">
                <a:latin typeface="Times New Roman"/>
                <a:cs typeface="Times New Roman"/>
              </a:rPr>
              <a:t>P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opagation Constant</a:t>
            </a:r>
            <a:r>
              <a:rPr sz="1200" dirty="0">
                <a:latin typeface="Times New Roman"/>
                <a:cs typeface="Times New Roman"/>
              </a:rPr>
              <a:t>,”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nd it 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l pa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 and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im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ina</a:t>
            </a:r>
            <a:r>
              <a:rPr sz="1200" spc="1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rt:</a:t>
            </a: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lang="en-US" sz="15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As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dirty="0" smtClean="0">
                <a:latin typeface="Times New Roman"/>
                <a:cs typeface="Times New Roman"/>
              </a:rPr>
              <a:t>ond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dirty="0" smtClean="0">
                <a:latin typeface="Times New Roman"/>
                <a:cs typeface="Times New Roman"/>
              </a:rPr>
              <a:t>to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dirty="0" smtClean="0">
                <a:latin typeface="Times New Roman"/>
                <a:cs typeface="Times New Roman"/>
              </a:rPr>
              <a:t>s</a:t>
            </a:r>
            <a:r>
              <a:rPr lang="en-US" sz="1200" dirty="0" smtClean="0">
                <a:latin typeface="Times New Roman"/>
                <a:cs typeface="Times New Roman"/>
              </a:rPr>
              <a:t>, </a:t>
            </a:r>
            <a:r>
              <a:rPr sz="1200" dirty="0" smtClean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fo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m of 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solution to Equ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lang="en-US" sz="135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200025" algn="just">
              <a:lnSpc>
                <a:spcPct val="117500"/>
              </a:lnSpc>
            </a:pPr>
            <a:endParaRPr lang="en-US" sz="1200" spc="-10" dirty="0" smtClean="0">
              <a:latin typeface="Times New Roman"/>
              <a:cs typeface="Times New Roman"/>
            </a:endParaRPr>
          </a:p>
          <a:p>
            <a:pPr marL="12700" marR="200025" algn="just">
              <a:lnSpc>
                <a:spcPct val="117500"/>
              </a:lnSpc>
            </a:pPr>
            <a:r>
              <a:rPr lang="en-US" sz="1200" spc="-10" dirty="0" smtClean="0">
                <a:latin typeface="Times New Roman"/>
                <a:cs typeface="Times New Roman"/>
              </a:rPr>
              <a:t>Therefore, </a:t>
            </a:r>
            <a:r>
              <a:rPr sz="1200" dirty="0" smtClean="0">
                <a:latin typeface="Times New Roman"/>
                <a:cs typeface="Times New Roman"/>
              </a:rPr>
              <a:t>we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n 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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ontrols 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ow qui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k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ca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s,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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ontrols how qui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k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 os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illat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spa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s it is dec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40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dirty="0" smtClean="0">
                <a:latin typeface="Times New Roman"/>
                <a:cs typeface="Times New Roman"/>
              </a:rPr>
              <a:t>or </a:t>
            </a:r>
            <a:r>
              <a:rPr sz="1200" dirty="0">
                <a:latin typeface="Times New Roman"/>
                <a:cs typeface="Times New Roman"/>
              </a:rPr>
              <a:t>this re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son, 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ll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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a</a:t>
            </a:r>
            <a:r>
              <a:rPr sz="1200" b="1" dirty="0">
                <a:latin typeface="Times New Roman"/>
                <a:cs typeface="Times New Roman"/>
              </a:rPr>
              <a:t>t</a:t>
            </a:r>
            <a:r>
              <a:rPr sz="1200" b="1" spc="-10" dirty="0">
                <a:latin typeface="Times New Roman"/>
                <a:cs typeface="Times New Roman"/>
              </a:rPr>
              <a:t>t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nuation 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onstan</a:t>
            </a:r>
            <a:r>
              <a:rPr sz="1200" b="1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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c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the </a:t>
            </a:r>
            <a:r>
              <a:rPr sz="1200" b="1" dirty="0">
                <a:latin typeface="Times New Roman"/>
                <a:cs typeface="Times New Roman"/>
              </a:rPr>
              <a:t>phase</a:t>
            </a:r>
            <a:r>
              <a:rPr sz="1200" b="1" spc="-5" dirty="0">
                <a:latin typeface="Times New Roman"/>
                <a:cs typeface="Times New Roman"/>
              </a:rPr>
              <a:t> c</a:t>
            </a:r>
            <a:r>
              <a:rPr sz="1200" b="1" dirty="0">
                <a:latin typeface="Times New Roman"/>
                <a:cs typeface="Times New Roman"/>
              </a:rPr>
              <a:t>onstant</a:t>
            </a:r>
            <a:r>
              <a:rPr sz="1200" dirty="0">
                <a:latin typeface="Times New Roman"/>
                <a:cs typeface="Times New Roman"/>
              </a:rPr>
              <a:t>.</a:t>
            </a: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 marR="12700">
              <a:lnSpc>
                <a:spcPct val="110800"/>
              </a:lnSpc>
            </a:pP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t is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tual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quite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fi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lt to solve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dirty="0">
                <a:latin typeface="Symbol"/>
                <a:cs typeface="Symbol"/>
              </a:rPr>
              <a:t>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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 most </a:t>
            </a:r>
            <a:r>
              <a:rPr sz="1200" spc="-1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.  </a:t>
            </a:r>
            <a:r>
              <a:rPr sz="1200" spc="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o do so, we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 take the squ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root </a:t>
            </a:r>
            <a:r>
              <a:rPr sz="1200" spc="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f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5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lang="en-US" sz="1200" dirty="0" smtClean="0">
                <a:latin typeface="Times New Roman"/>
                <a:cs typeface="Times New Roman"/>
              </a:rPr>
              <a:t>(6)</a:t>
            </a:r>
            <a:r>
              <a:rPr sz="1200" dirty="0" smtClean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whi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 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both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im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ina</a:t>
            </a:r>
            <a:r>
              <a:rPr sz="1200" spc="1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omponent,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then</a:t>
            </a:r>
          </a:p>
        </p:txBody>
      </p:sp>
      <p:sp>
        <p:nvSpPr>
          <p:cNvPr id="4" name="object 4"/>
          <p:cNvSpPr/>
          <p:nvPr/>
        </p:nvSpPr>
        <p:spPr>
          <a:xfrm>
            <a:off x="3330828" y="853439"/>
            <a:ext cx="1109713" cy="344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05025" y="2019173"/>
            <a:ext cx="3554349" cy="4184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33600" y="3452621"/>
            <a:ext cx="3499485" cy="6464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04719" y="4465421"/>
            <a:ext cx="2362835" cy="41899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57475" y="5163515"/>
            <a:ext cx="2452370" cy="6958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67050" y="6276975"/>
            <a:ext cx="1630172" cy="46164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64385" y="7247890"/>
            <a:ext cx="3640454" cy="4787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4860" y="7238365"/>
            <a:ext cx="3659504" cy="497840"/>
          </a:xfrm>
          <a:custGeom>
            <a:avLst/>
            <a:gdLst/>
            <a:ahLst/>
            <a:cxnLst/>
            <a:rect l="l" t="t" r="r" b="b"/>
            <a:pathLst>
              <a:path w="3659504" h="497840">
                <a:moveTo>
                  <a:pt x="0" y="497839"/>
                </a:moveTo>
                <a:lnTo>
                  <a:pt x="3659504" y="497839"/>
                </a:lnTo>
                <a:lnTo>
                  <a:pt x="3659504" y="0"/>
                </a:lnTo>
                <a:lnTo>
                  <a:pt x="0" y="0"/>
                </a:lnTo>
                <a:lnTo>
                  <a:pt x="0" y="49783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13" name="Oval 12"/>
          <p:cNvSpPr/>
          <p:nvPr/>
        </p:nvSpPr>
        <p:spPr>
          <a:xfrm>
            <a:off x="5922606" y="800914"/>
            <a:ext cx="685800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(3)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22606" y="1981200"/>
            <a:ext cx="685800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(4)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911720" y="3585335"/>
            <a:ext cx="685800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(5)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911720" y="4554966"/>
            <a:ext cx="685800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(6)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911720" y="5239484"/>
            <a:ext cx="685800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(7)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911720" y="6288437"/>
            <a:ext cx="685800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(8)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911720" y="7342199"/>
            <a:ext cx="685800" cy="381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(9)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3231</Words>
  <Application>Microsoft Office PowerPoint</Application>
  <PresentationFormat>Custom</PresentationFormat>
  <Paragraphs>263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Valparaiso University</dc:creator>
  <cp:lastModifiedBy>HP</cp:lastModifiedBy>
  <cp:revision>11</cp:revision>
  <dcterms:created xsi:type="dcterms:W3CDTF">2020-04-01T14:41:40Z</dcterms:created>
  <dcterms:modified xsi:type="dcterms:W3CDTF">2020-04-01T11:22:55Z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2018-08-01T00:00:00Z</vt:filetime>
  </property>
  <property fmtid="{D5CDD505-2E9C-101B-9397-08002B2CF9AE}" pid="3" name="LastSaved">
    <vt:filetime>2020-04-01T00:00:00Z</vt:filetime>
  </property>
</Properties>
</file>